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81" r:id="rId4"/>
    <p:sldId id="294" r:id="rId5"/>
    <p:sldId id="282" r:id="rId6"/>
    <p:sldId id="284" r:id="rId7"/>
    <p:sldId id="283" r:id="rId8"/>
    <p:sldId id="285" r:id="rId9"/>
    <p:sldId id="295" r:id="rId10"/>
    <p:sldId id="286" r:id="rId11"/>
    <p:sldId id="296" r:id="rId12"/>
    <p:sldId id="291" r:id="rId13"/>
    <p:sldId id="300" r:id="rId14"/>
    <p:sldId id="297" r:id="rId15"/>
    <p:sldId id="305" r:id="rId16"/>
    <p:sldId id="307" r:id="rId17"/>
    <p:sldId id="293" r:id="rId18"/>
    <p:sldId id="298" r:id="rId19"/>
    <p:sldId id="306" r:id="rId20"/>
    <p:sldId id="292" r:id="rId21"/>
    <p:sldId id="301" r:id="rId22"/>
    <p:sldId id="287" r:id="rId23"/>
    <p:sldId id="289" r:id="rId24"/>
    <p:sldId id="290" r:id="rId25"/>
    <p:sldId id="299" r:id="rId26"/>
    <p:sldId id="302" r:id="rId27"/>
    <p:sldId id="303" r:id="rId28"/>
    <p:sldId id="280" r:id="rId29"/>
    <p:sldId id="260" r:id="rId30"/>
    <p:sldId id="261" r:id="rId31"/>
    <p:sldId id="262" r:id="rId32"/>
    <p:sldId id="265" r:id="rId33"/>
    <p:sldId id="263" r:id="rId34"/>
    <p:sldId id="264" r:id="rId35"/>
    <p:sldId id="266" r:id="rId36"/>
    <p:sldId id="267" r:id="rId37"/>
    <p:sldId id="268" r:id="rId38"/>
    <p:sldId id="269" r:id="rId39"/>
    <p:sldId id="270" r:id="rId40"/>
    <p:sldId id="271" r:id="rId41"/>
    <p:sldId id="258" r:id="rId42"/>
    <p:sldId id="259" r:id="rId43"/>
    <p:sldId id="272" r:id="rId44"/>
    <p:sldId id="273" r:id="rId45"/>
    <p:sldId id="279" r:id="rId46"/>
    <p:sldId id="274" r:id="rId47"/>
    <p:sldId id="277" r:id="rId48"/>
    <p:sldId id="278" r:id="rId49"/>
    <p:sldId id="275" r:id="rId50"/>
    <p:sldId id="276" r:id="rId51"/>
    <p:sldId id="308" r:id="rId52"/>
    <p:sldId id="309" r:id="rId53"/>
    <p:sldId id="310" r:id="rId54"/>
    <p:sldId id="311" r:id="rId55"/>
    <p:sldId id="312" r:id="rId56"/>
    <p:sldId id="313" r:id="rId57"/>
    <p:sldId id="314" r:id="rId58"/>
    <p:sldId id="315" r:id="rId59"/>
  </p:sldIdLst>
  <p:sldSz cx="12192000" cy="6858000"/>
  <p:notesSz cx="6858000" cy="9144000"/>
  <p:defaultTextStyle>
    <a:defPPr>
      <a:defRPr lang="fr-C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0A48933-ADC7-4A2A-A8CE-F84FED0900F3}">
          <p14:sldIdLst>
            <p14:sldId id="256"/>
            <p14:sldId id="257"/>
            <p14:sldId id="281"/>
            <p14:sldId id="294"/>
            <p14:sldId id="282"/>
            <p14:sldId id="284"/>
            <p14:sldId id="283"/>
            <p14:sldId id="285"/>
            <p14:sldId id="295"/>
            <p14:sldId id="286"/>
            <p14:sldId id="296"/>
            <p14:sldId id="291"/>
            <p14:sldId id="300"/>
            <p14:sldId id="297"/>
            <p14:sldId id="305"/>
            <p14:sldId id="307"/>
            <p14:sldId id="293"/>
            <p14:sldId id="298"/>
            <p14:sldId id="306"/>
            <p14:sldId id="292"/>
            <p14:sldId id="301"/>
            <p14:sldId id="287"/>
            <p14:sldId id="289"/>
            <p14:sldId id="290"/>
            <p14:sldId id="299"/>
            <p14:sldId id="302"/>
            <p14:sldId id="303"/>
            <p14:sldId id="280"/>
            <p14:sldId id="260"/>
            <p14:sldId id="261"/>
            <p14:sldId id="262"/>
            <p14:sldId id="265"/>
            <p14:sldId id="263"/>
            <p14:sldId id="264"/>
            <p14:sldId id="266"/>
            <p14:sldId id="267"/>
            <p14:sldId id="268"/>
            <p14:sldId id="269"/>
            <p14:sldId id="270"/>
            <p14:sldId id="271"/>
            <p14:sldId id="258"/>
            <p14:sldId id="259"/>
            <p14:sldId id="272"/>
            <p14:sldId id="273"/>
            <p14:sldId id="279"/>
            <p14:sldId id="274"/>
            <p14:sldId id="277"/>
            <p14:sldId id="278"/>
            <p14:sldId id="275"/>
            <p14:sldId id="276"/>
          </p14:sldIdLst>
        </p14:section>
        <p14:section name="copies écrans" id="{EDE63D8D-C132-4E8B-A07E-FC10EB252920}">
          <p14:sldIdLst>
            <p14:sldId id="308"/>
            <p14:sldId id="309"/>
            <p14:sldId id="310"/>
            <p14:sldId id="311"/>
            <p14:sldId id="312"/>
            <p14:sldId id="313"/>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0D9A6-8B7B-468F-9173-F4FC9D660185}" v="791" dt="2024-10-02T21:02:02.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2559" autoAdjust="0"/>
  </p:normalViewPr>
  <p:slideViewPr>
    <p:cSldViewPr snapToGrid="0">
      <p:cViewPr varScale="1">
        <p:scale>
          <a:sx n="76" d="100"/>
          <a:sy n="76" d="100"/>
        </p:scale>
        <p:origin x="898"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2A48BA-0ACB-4911-9127-B04B7EB69038}" type="doc">
      <dgm:prSet loTypeId="urn:microsoft.com/office/officeart/2018/2/layout/IconLabelDescriptionList" loCatId="icon" qsTypeId="urn:microsoft.com/office/officeart/2005/8/quickstyle/simple1" qsCatId="simple" csTypeId="urn:microsoft.com/office/officeart/2005/8/colors/accent4_5" csCatId="accent4" phldr="1"/>
      <dgm:spPr/>
      <dgm:t>
        <a:bodyPr/>
        <a:lstStyle/>
        <a:p>
          <a:endParaRPr lang="fr-FR"/>
        </a:p>
      </dgm:t>
    </dgm:pt>
    <dgm:pt modelId="{6D9DD682-DF3F-4919-966F-885FB563AB15}">
      <dgm:prSet phldrT="[Texte]"/>
      <dgm:spPr/>
      <dgm:t>
        <a:bodyPr/>
        <a:lstStyle/>
        <a:p>
          <a:pPr>
            <a:lnSpc>
              <a:spcPct val="100000"/>
            </a:lnSpc>
            <a:defRPr b="1"/>
          </a:pPr>
          <a:r>
            <a:rPr lang="fr-FR"/>
            <a:t>Ouverture du poste</a:t>
          </a:r>
        </a:p>
      </dgm:t>
    </dgm:pt>
    <dgm:pt modelId="{03721D44-4F0E-4D78-8A84-74020BD962E7}" type="parTrans" cxnId="{1ADA96B0-A1E1-4525-B09E-93F4E9A19D6C}">
      <dgm:prSet/>
      <dgm:spPr/>
      <dgm:t>
        <a:bodyPr/>
        <a:lstStyle/>
        <a:p>
          <a:endParaRPr lang="fr-FR"/>
        </a:p>
      </dgm:t>
    </dgm:pt>
    <dgm:pt modelId="{E7E8E32C-6956-4322-8B20-C68FC762D7A0}" type="sibTrans" cxnId="{1ADA96B0-A1E1-4525-B09E-93F4E9A19D6C}">
      <dgm:prSet/>
      <dgm:spPr/>
      <dgm:t>
        <a:bodyPr/>
        <a:lstStyle/>
        <a:p>
          <a:endParaRPr lang="fr-FR"/>
        </a:p>
      </dgm:t>
    </dgm:pt>
    <dgm:pt modelId="{B88B1ED9-7126-49CA-84B7-8E8DE804875B}">
      <dgm:prSet phldrT="[Texte]"/>
      <dgm:spPr/>
      <dgm:t>
        <a:bodyPr/>
        <a:lstStyle/>
        <a:p>
          <a:pPr>
            <a:lnSpc>
              <a:spcPct val="100000"/>
            </a:lnSpc>
          </a:pPr>
          <a:r>
            <a:rPr lang="fr-FR"/>
            <a:t>Description du poste</a:t>
          </a:r>
        </a:p>
      </dgm:t>
    </dgm:pt>
    <dgm:pt modelId="{BAE85B20-73A4-43C5-A770-08ADAC2D7CBD}" type="parTrans" cxnId="{5D252014-95BB-4517-A619-AAA62EAC108F}">
      <dgm:prSet/>
      <dgm:spPr/>
      <dgm:t>
        <a:bodyPr/>
        <a:lstStyle/>
        <a:p>
          <a:endParaRPr lang="fr-FR"/>
        </a:p>
      </dgm:t>
    </dgm:pt>
    <dgm:pt modelId="{274F77D5-1CFA-4C87-BD30-B4671039752A}" type="sibTrans" cxnId="{5D252014-95BB-4517-A619-AAA62EAC108F}">
      <dgm:prSet/>
      <dgm:spPr/>
      <dgm:t>
        <a:bodyPr/>
        <a:lstStyle/>
        <a:p>
          <a:endParaRPr lang="fr-FR"/>
        </a:p>
      </dgm:t>
    </dgm:pt>
    <dgm:pt modelId="{FB347B0E-F524-4FBD-9F96-FA8ECD6DFCF0}">
      <dgm:prSet phldrT="[Texte]"/>
      <dgm:spPr/>
      <dgm:t>
        <a:bodyPr/>
        <a:lstStyle/>
        <a:p>
          <a:pPr>
            <a:lnSpc>
              <a:spcPct val="100000"/>
            </a:lnSpc>
            <a:defRPr b="1"/>
          </a:pPr>
          <a:r>
            <a:rPr lang="fr-FR" dirty="0"/>
            <a:t>Réception des candidatures</a:t>
          </a:r>
        </a:p>
      </dgm:t>
    </dgm:pt>
    <dgm:pt modelId="{271C5F5B-B436-4A9A-9EB8-9B8BD308D67C}" type="parTrans" cxnId="{5172C5E1-B784-4BB5-9452-A683D5BF948C}">
      <dgm:prSet/>
      <dgm:spPr/>
      <dgm:t>
        <a:bodyPr/>
        <a:lstStyle/>
        <a:p>
          <a:endParaRPr lang="fr-FR"/>
        </a:p>
      </dgm:t>
    </dgm:pt>
    <dgm:pt modelId="{DC310313-B591-4DDE-A29A-3FD448D322E2}" type="sibTrans" cxnId="{5172C5E1-B784-4BB5-9452-A683D5BF948C}">
      <dgm:prSet/>
      <dgm:spPr/>
      <dgm:t>
        <a:bodyPr/>
        <a:lstStyle/>
        <a:p>
          <a:endParaRPr lang="fr-FR"/>
        </a:p>
      </dgm:t>
    </dgm:pt>
    <dgm:pt modelId="{B826431F-B463-420D-A6C2-35699EBB527A}">
      <dgm:prSet phldrT="[Texte]"/>
      <dgm:spPr/>
      <dgm:t>
        <a:bodyPr/>
        <a:lstStyle/>
        <a:p>
          <a:pPr>
            <a:lnSpc>
              <a:spcPct val="100000"/>
            </a:lnSpc>
          </a:pPr>
          <a:r>
            <a:rPr lang="fr-FR"/>
            <a:t>Analyse et sélection</a:t>
          </a:r>
        </a:p>
      </dgm:t>
    </dgm:pt>
    <dgm:pt modelId="{5B9A16E7-59F8-47DB-89E1-802E024D1DF4}" type="parTrans" cxnId="{846CA9CC-96EE-4667-A39C-354371E2DE8D}">
      <dgm:prSet/>
      <dgm:spPr/>
      <dgm:t>
        <a:bodyPr/>
        <a:lstStyle/>
        <a:p>
          <a:endParaRPr lang="fr-FR"/>
        </a:p>
      </dgm:t>
    </dgm:pt>
    <dgm:pt modelId="{D8F15B27-3E80-47B0-82FF-A8C5293E281A}" type="sibTrans" cxnId="{846CA9CC-96EE-4667-A39C-354371E2DE8D}">
      <dgm:prSet/>
      <dgm:spPr/>
      <dgm:t>
        <a:bodyPr/>
        <a:lstStyle/>
        <a:p>
          <a:endParaRPr lang="fr-FR"/>
        </a:p>
      </dgm:t>
    </dgm:pt>
    <dgm:pt modelId="{E3FA4647-14C5-4863-8452-9C31150167D4}">
      <dgm:prSet phldrT="[Texte]"/>
      <dgm:spPr/>
      <dgm:t>
        <a:bodyPr/>
        <a:lstStyle/>
        <a:p>
          <a:pPr>
            <a:lnSpc>
              <a:spcPct val="100000"/>
            </a:lnSpc>
            <a:defRPr b="1"/>
          </a:pPr>
          <a:r>
            <a:rPr lang="fr-FR" dirty="0"/>
            <a:t>Entrevues candidats</a:t>
          </a:r>
        </a:p>
      </dgm:t>
    </dgm:pt>
    <dgm:pt modelId="{FFDB3903-9CEA-4BBD-B3F4-F717AADB6D1A}" type="parTrans" cxnId="{9113E5AA-13EC-4668-973D-59DB52AA4783}">
      <dgm:prSet/>
      <dgm:spPr/>
      <dgm:t>
        <a:bodyPr/>
        <a:lstStyle/>
        <a:p>
          <a:endParaRPr lang="fr-FR"/>
        </a:p>
      </dgm:t>
    </dgm:pt>
    <dgm:pt modelId="{D655867D-DBCD-460F-90FE-E08039F2A1DF}" type="sibTrans" cxnId="{9113E5AA-13EC-4668-973D-59DB52AA4783}">
      <dgm:prSet/>
      <dgm:spPr/>
      <dgm:t>
        <a:bodyPr/>
        <a:lstStyle/>
        <a:p>
          <a:endParaRPr lang="fr-FR"/>
        </a:p>
      </dgm:t>
    </dgm:pt>
    <dgm:pt modelId="{ADFA0459-D175-456B-899A-D0BD602CBBEF}">
      <dgm:prSet phldrT="[Texte]"/>
      <dgm:spPr/>
      <dgm:t>
        <a:bodyPr/>
        <a:lstStyle/>
        <a:p>
          <a:pPr>
            <a:lnSpc>
              <a:spcPct val="100000"/>
            </a:lnSpc>
          </a:pPr>
          <a:r>
            <a:rPr lang="fr-FR"/>
            <a:t>Transcription des échanges</a:t>
          </a:r>
        </a:p>
      </dgm:t>
    </dgm:pt>
    <dgm:pt modelId="{95949DC9-7CFB-444B-B847-F6AA04CDA3A8}" type="parTrans" cxnId="{EAC37BEE-68AB-4C52-B44B-88105510270C}">
      <dgm:prSet/>
      <dgm:spPr/>
      <dgm:t>
        <a:bodyPr/>
        <a:lstStyle/>
        <a:p>
          <a:endParaRPr lang="fr-FR"/>
        </a:p>
      </dgm:t>
    </dgm:pt>
    <dgm:pt modelId="{758031CE-0B24-4E5B-BEBD-BE86D604BD01}" type="sibTrans" cxnId="{EAC37BEE-68AB-4C52-B44B-88105510270C}">
      <dgm:prSet/>
      <dgm:spPr/>
      <dgm:t>
        <a:bodyPr/>
        <a:lstStyle/>
        <a:p>
          <a:endParaRPr lang="fr-FR"/>
        </a:p>
      </dgm:t>
    </dgm:pt>
    <dgm:pt modelId="{86D9A634-1D6A-455A-A468-9A058A720E5A}">
      <dgm:prSet phldrT="[Texte]"/>
      <dgm:spPr/>
      <dgm:t>
        <a:bodyPr/>
        <a:lstStyle/>
        <a:p>
          <a:pPr>
            <a:lnSpc>
              <a:spcPct val="100000"/>
            </a:lnSpc>
            <a:defRPr b="1"/>
          </a:pPr>
          <a:r>
            <a:rPr lang="fr-FR"/>
            <a:t>Audit EDI</a:t>
          </a:r>
        </a:p>
      </dgm:t>
    </dgm:pt>
    <dgm:pt modelId="{CD85C043-0743-4D97-909A-879C09C30CBB}" type="parTrans" cxnId="{AFE0FFC6-EA92-4E3E-B24A-818FF2D55ECB}">
      <dgm:prSet/>
      <dgm:spPr/>
      <dgm:t>
        <a:bodyPr/>
        <a:lstStyle/>
        <a:p>
          <a:endParaRPr lang="fr-FR"/>
        </a:p>
      </dgm:t>
    </dgm:pt>
    <dgm:pt modelId="{6E9D91DD-A4FA-4B7D-B915-C89CFCEBCA8F}" type="sibTrans" cxnId="{AFE0FFC6-EA92-4E3E-B24A-818FF2D55ECB}">
      <dgm:prSet/>
      <dgm:spPr/>
      <dgm:t>
        <a:bodyPr/>
        <a:lstStyle/>
        <a:p>
          <a:endParaRPr lang="fr-FR"/>
        </a:p>
      </dgm:t>
    </dgm:pt>
    <dgm:pt modelId="{4F9582CA-C5BD-49CA-A2A1-DE2C00415EF3}">
      <dgm:prSet phldrT="[Texte]"/>
      <dgm:spPr/>
      <dgm:t>
        <a:bodyPr/>
        <a:lstStyle/>
        <a:p>
          <a:pPr>
            <a:lnSpc>
              <a:spcPct val="100000"/>
            </a:lnSpc>
          </a:pPr>
          <a:r>
            <a:rPr lang="fr-FR"/>
            <a:t>Analyse des échanges et recommandations</a:t>
          </a:r>
        </a:p>
      </dgm:t>
    </dgm:pt>
    <dgm:pt modelId="{C20DDF19-04BF-46A4-B52B-EB8631881246}" type="parTrans" cxnId="{4769353D-1621-466D-B02A-703052A9ABA7}">
      <dgm:prSet/>
      <dgm:spPr/>
      <dgm:t>
        <a:bodyPr/>
        <a:lstStyle/>
        <a:p>
          <a:endParaRPr lang="fr-FR"/>
        </a:p>
      </dgm:t>
    </dgm:pt>
    <dgm:pt modelId="{0D51F572-80C0-4D31-944D-BC2F7B210182}" type="sibTrans" cxnId="{4769353D-1621-466D-B02A-703052A9ABA7}">
      <dgm:prSet/>
      <dgm:spPr/>
      <dgm:t>
        <a:bodyPr/>
        <a:lstStyle/>
        <a:p>
          <a:endParaRPr lang="fr-FR"/>
        </a:p>
      </dgm:t>
    </dgm:pt>
    <dgm:pt modelId="{289ECD9C-079E-4D81-87E9-AD9FE5F2658F}" type="pres">
      <dgm:prSet presAssocID="{D22A48BA-0ACB-4911-9127-B04B7EB69038}" presName="root" presStyleCnt="0">
        <dgm:presLayoutVars>
          <dgm:dir/>
          <dgm:resizeHandles val="exact"/>
        </dgm:presLayoutVars>
      </dgm:prSet>
      <dgm:spPr/>
    </dgm:pt>
    <dgm:pt modelId="{6B9B15D3-87FC-4320-AC39-D03FB619D9E3}" type="pres">
      <dgm:prSet presAssocID="{6D9DD682-DF3F-4919-966F-885FB563AB15}" presName="compNode" presStyleCnt="0"/>
      <dgm:spPr/>
    </dgm:pt>
    <dgm:pt modelId="{6AEF665A-23E6-46A6-979D-849F8326615E}" type="pres">
      <dgm:prSet presAssocID="{6D9DD682-DF3F-4919-966F-885FB563AB1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at"/>
        </a:ext>
      </dgm:extLst>
    </dgm:pt>
    <dgm:pt modelId="{B1E2A2B3-D9E5-4192-A0D3-E53DD10DF24C}" type="pres">
      <dgm:prSet presAssocID="{6D9DD682-DF3F-4919-966F-885FB563AB15}" presName="iconSpace" presStyleCnt="0"/>
      <dgm:spPr/>
    </dgm:pt>
    <dgm:pt modelId="{3A47428B-2AF1-499C-B2AA-275CA7DBF457}" type="pres">
      <dgm:prSet presAssocID="{6D9DD682-DF3F-4919-966F-885FB563AB15}" presName="parTx" presStyleLbl="revTx" presStyleIdx="0" presStyleCnt="8">
        <dgm:presLayoutVars>
          <dgm:chMax val="0"/>
          <dgm:chPref val="0"/>
        </dgm:presLayoutVars>
      </dgm:prSet>
      <dgm:spPr/>
    </dgm:pt>
    <dgm:pt modelId="{E13E88FA-D2BC-409E-82A6-770A817D9087}" type="pres">
      <dgm:prSet presAssocID="{6D9DD682-DF3F-4919-966F-885FB563AB15}" presName="txSpace" presStyleCnt="0"/>
      <dgm:spPr/>
    </dgm:pt>
    <dgm:pt modelId="{7B577CE2-9F59-4ECD-9FCD-BB5985E5B45A}" type="pres">
      <dgm:prSet presAssocID="{6D9DD682-DF3F-4919-966F-885FB563AB15}" presName="desTx" presStyleLbl="revTx" presStyleIdx="1" presStyleCnt="8">
        <dgm:presLayoutVars/>
      </dgm:prSet>
      <dgm:spPr/>
    </dgm:pt>
    <dgm:pt modelId="{4466D39D-0FDC-49A4-B379-603A2815D170}" type="pres">
      <dgm:prSet presAssocID="{E7E8E32C-6956-4322-8B20-C68FC762D7A0}" presName="sibTrans" presStyleCnt="0"/>
      <dgm:spPr/>
    </dgm:pt>
    <dgm:pt modelId="{39EB249E-5333-456D-B223-9662F88E5ACF}" type="pres">
      <dgm:prSet presAssocID="{FB347B0E-F524-4FBD-9F96-FA8ECD6DFCF0}" presName="compNode" presStyleCnt="0"/>
      <dgm:spPr/>
    </dgm:pt>
    <dgm:pt modelId="{611C7641-8864-46A7-A330-501FC156A68B}" type="pres">
      <dgm:prSet presAssocID="{FB347B0E-F524-4FBD-9F96-FA8ECD6DFC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che"/>
        </a:ext>
      </dgm:extLst>
    </dgm:pt>
    <dgm:pt modelId="{CB597ED3-5414-449B-A7DE-0F0346E0B3D2}" type="pres">
      <dgm:prSet presAssocID="{FB347B0E-F524-4FBD-9F96-FA8ECD6DFCF0}" presName="iconSpace" presStyleCnt="0"/>
      <dgm:spPr/>
    </dgm:pt>
    <dgm:pt modelId="{44D1FFE0-4A0E-4B5C-84F1-75AEFE732320}" type="pres">
      <dgm:prSet presAssocID="{FB347B0E-F524-4FBD-9F96-FA8ECD6DFCF0}" presName="parTx" presStyleLbl="revTx" presStyleIdx="2" presStyleCnt="8">
        <dgm:presLayoutVars>
          <dgm:chMax val="0"/>
          <dgm:chPref val="0"/>
        </dgm:presLayoutVars>
      </dgm:prSet>
      <dgm:spPr/>
    </dgm:pt>
    <dgm:pt modelId="{6AF1E98F-CC70-4436-92C8-C07B39A3A534}" type="pres">
      <dgm:prSet presAssocID="{FB347B0E-F524-4FBD-9F96-FA8ECD6DFCF0}" presName="txSpace" presStyleCnt="0"/>
      <dgm:spPr/>
    </dgm:pt>
    <dgm:pt modelId="{22B2B9BB-FF0F-4A83-8360-96E56C952782}" type="pres">
      <dgm:prSet presAssocID="{FB347B0E-F524-4FBD-9F96-FA8ECD6DFCF0}" presName="desTx" presStyleLbl="revTx" presStyleIdx="3" presStyleCnt="8">
        <dgm:presLayoutVars/>
      </dgm:prSet>
      <dgm:spPr/>
    </dgm:pt>
    <dgm:pt modelId="{10D1ADA6-722F-4596-BE7C-571383AAF107}" type="pres">
      <dgm:prSet presAssocID="{DC310313-B591-4DDE-A29A-3FD448D322E2}" presName="sibTrans" presStyleCnt="0"/>
      <dgm:spPr/>
    </dgm:pt>
    <dgm:pt modelId="{B3DA0F84-F322-45C2-99B1-881509A8F935}" type="pres">
      <dgm:prSet presAssocID="{E3FA4647-14C5-4863-8452-9C31150167D4}" presName="compNode" presStyleCnt="0"/>
      <dgm:spPr/>
    </dgm:pt>
    <dgm:pt modelId="{D63E20A0-4F43-4477-9FD7-05DE51A3F6CD}" type="pres">
      <dgm:prSet presAssocID="{E3FA4647-14C5-4863-8452-9C31150167D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FBBB5FF9-AF71-4509-97B5-F8CB6EC5720B}" type="pres">
      <dgm:prSet presAssocID="{E3FA4647-14C5-4863-8452-9C31150167D4}" presName="iconSpace" presStyleCnt="0"/>
      <dgm:spPr/>
    </dgm:pt>
    <dgm:pt modelId="{C2BFB3B1-3F0E-40B7-BE57-BD4883407368}" type="pres">
      <dgm:prSet presAssocID="{E3FA4647-14C5-4863-8452-9C31150167D4}" presName="parTx" presStyleLbl="revTx" presStyleIdx="4" presStyleCnt="8">
        <dgm:presLayoutVars>
          <dgm:chMax val="0"/>
          <dgm:chPref val="0"/>
        </dgm:presLayoutVars>
      </dgm:prSet>
      <dgm:spPr/>
    </dgm:pt>
    <dgm:pt modelId="{655C7F5A-ACCE-438E-8A35-35CFD9FFA2EC}" type="pres">
      <dgm:prSet presAssocID="{E3FA4647-14C5-4863-8452-9C31150167D4}" presName="txSpace" presStyleCnt="0"/>
      <dgm:spPr/>
    </dgm:pt>
    <dgm:pt modelId="{EC27CF8C-74B5-4475-8EC1-5150928A2B44}" type="pres">
      <dgm:prSet presAssocID="{E3FA4647-14C5-4863-8452-9C31150167D4}" presName="desTx" presStyleLbl="revTx" presStyleIdx="5" presStyleCnt="8">
        <dgm:presLayoutVars/>
      </dgm:prSet>
      <dgm:spPr/>
    </dgm:pt>
    <dgm:pt modelId="{C41F97A4-913A-43F3-AB6A-3716389EC262}" type="pres">
      <dgm:prSet presAssocID="{D655867D-DBCD-460F-90FE-E08039F2A1DF}" presName="sibTrans" presStyleCnt="0"/>
      <dgm:spPr/>
    </dgm:pt>
    <dgm:pt modelId="{74699EA8-2F44-4BAE-B752-A1105861615B}" type="pres">
      <dgm:prSet presAssocID="{86D9A634-1D6A-455A-A468-9A058A720E5A}" presName="compNode" presStyleCnt="0"/>
      <dgm:spPr/>
    </dgm:pt>
    <dgm:pt modelId="{BF4B3BF3-6420-4922-91C3-0FBB93ACA37C}" type="pres">
      <dgm:prSet presAssocID="{86D9A634-1D6A-455A-A468-9A058A720E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BD1C66B1-5DDB-4945-AB75-7FFF52B3C5AC}" type="pres">
      <dgm:prSet presAssocID="{86D9A634-1D6A-455A-A468-9A058A720E5A}" presName="iconSpace" presStyleCnt="0"/>
      <dgm:spPr/>
    </dgm:pt>
    <dgm:pt modelId="{4BEA0E38-9D17-4E78-BFDA-3716CB11A0DE}" type="pres">
      <dgm:prSet presAssocID="{86D9A634-1D6A-455A-A468-9A058A720E5A}" presName="parTx" presStyleLbl="revTx" presStyleIdx="6" presStyleCnt="8">
        <dgm:presLayoutVars>
          <dgm:chMax val="0"/>
          <dgm:chPref val="0"/>
        </dgm:presLayoutVars>
      </dgm:prSet>
      <dgm:spPr/>
    </dgm:pt>
    <dgm:pt modelId="{9412ACEA-A621-4F4E-AA88-5D602BDE5DAC}" type="pres">
      <dgm:prSet presAssocID="{86D9A634-1D6A-455A-A468-9A058A720E5A}" presName="txSpace" presStyleCnt="0"/>
      <dgm:spPr/>
    </dgm:pt>
    <dgm:pt modelId="{7B2C1413-7531-46A5-BBAA-71F46E7F446A}" type="pres">
      <dgm:prSet presAssocID="{86D9A634-1D6A-455A-A468-9A058A720E5A}" presName="desTx" presStyleLbl="revTx" presStyleIdx="7" presStyleCnt="8">
        <dgm:presLayoutVars/>
      </dgm:prSet>
      <dgm:spPr/>
    </dgm:pt>
  </dgm:ptLst>
  <dgm:cxnLst>
    <dgm:cxn modelId="{1BE86504-6697-4132-BA2A-07B3D73FD274}" type="presOf" srcId="{4F9582CA-C5BD-49CA-A2A1-DE2C00415EF3}" destId="{7B2C1413-7531-46A5-BBAA-71F46E7F446A}" srcOrd="0" destOrd="0" presId="urn:microsoft.com/office/officeart/2018/2/layout/IconLabelDescriptionList"/>
    <dgm:cxn modelId="{82796C0A-B134-4F31-B2FC-8D4914CD984D}" type="presOf" srcId="{ADFA0459-D175-456B-899A-D0BD602CBBEF}" destId="{EC27CF8C-74B5-4475-8EC1-5150928A2B44}" srcOrd="0" destOrd="0" presId="urn:microsoft.com/office/officeart/2018/2/layout/IconLabelDescriptionList"/>
    <dgm:cxn modelId="{5D252014-95BB-4517-A619-AAA62EAC108F}" srcId="{6D9DD682-DF3F-4919-966F-885FB563AB15}" destId="{B88B1ED9-7126-49CA-84B7-8E8DE804875B}" srcOrd="0" destOrd="0" parTransId="{BAE85B20-73A4-43C5-A770-08ADAC2D7CBD}" sibTransId="{274F77D5-1CFA-4C87-BD30-B4671039752A}"/>
    <dgm:cxn modelId="{ECAC8138-428A-4839-AB52-979A1164A811}" type="presOf" srcId="{E3FA4647-14C5-4863-8452-9C31150167D4}" destId="{C2BFB3B1-3F0E-40B7-BE57-BD4883407368}" srcOrd="0" destOrd="0" presId="urn:microsoft.com/office/officeart/2018/2/layout/IconLabelDescriptionList"/>
    <dgm:cxn modelId="{4769353D-1621-466D-B02A-703052A9ABA7}" srcId="{86D9A634-1D6A-455A-A468-9A058A720E5A}" destId="{4F9582CA-C5BD-49CA-A2A1-DE2C00415EF3}" srcOrd="0" destOrd="0" parTransId="{C20DDF19-04BF-46A4-B52B-EB8631881246}" sibTransId="{0D51F572-80C0-4D31-944D-BC2F7B210182}"/>
    <dgm:cxn modelId="{9E3A3D50-5CE0-4CBA-A987-FC2BD684D35A}" type="presOf" srcId="{D22A48BA-0ACB-4911-9127-B04B7EB69038}" destId="{289ECD9C-079E-4D81-87E9-AD9FE5F2658F}" srcOrd="0" destOrd="0" presId="urn:microsoft.com/office/officeart/2018/2/layout/IconLabelDescriptionList"/>
    <dgm:cxn modelId="{D1A1D67B-2BEB-4B1E-B0F6-D17BC97EA857}" type="presOf" srcId="{FB347B0E-F524-4FBD-9F96-FA8ECD6DFCF0}" destId="{44D1FFE0-4A0E-4B5C-84F1-75AEFE732320}" srcOrd="0" destOrd="0" presId="urn:microsoft.com/office/officeart/2018/2/layout/IconLabelDescriptionList"/>
    <dgm:cxn modelId="{75A03994-BE85-4EEF-AC5A-CD34C2780611}" type="presOf" srcId="{B826431F-B463-420D-A6C2-35699EBB527A}" destId="{22B2B9BB-FF0F-4A83-8360-96E56C952782}" srcOrd="0" destOrd="0" presId="urn:microsoft.com/office/officeart/2018/2/layout/IconLabelDescriptionList"/>
    <dgm:cxn modelId="{8F444F96-B95A-4185-9AEE-8ED9B1D440E5}" type="presOf" srcId="{B88B1ED9-7126-49CA-84B7-8E8DE804875B}" destId="{7B577CE2-9F59-4ECD-9FCD-BB5985E5B45A}" srcOrd="0" destOrd="0" presId="urn:microsoft.com/office/officeart/2018/2/layout/IconLabelDescriptionList"/>
    <dgm:cxn modelId="{9113E5AA-13EC-4668-973D-59DB52AA4783}" srcId="{D22A48BA-0ACB-4911-9127-B04B7EB69038}" destId="{E3FA4647-14C5-4863-8452-9C31150167D4}" srcOrd="2" destOrd="0" parTransId="{FFDB3903-9CEA-4BBD-B3F4-F717AADB6D1A}" sibTransId="{D655867D-DBCD-460F-90FE-E08039F2A1DF}"/>
    <dgm:cxn modelId="{1ADA96B0-A1E1-4525-B09E-93F4E9A19D6C}" srcId="{D22A48BA-0ACB-4911-9127-B04B7EB69038}" destId="{6D9DD682-DF3F-4919-966F-885FB563AB15}" srcOrd="0" destOrd="0" parTransId="{03721D44-4F0E-4D78-8A84-74020BD962E7}" sibTransId="{E7E8E32C-6956-4322-8B20-C68FC762D7A0}"/>
    <dgm:cxn modelId="{77BE5DB8-D1B4-488D-8669-BF8B3B836122}" type="presOf" srcId="{6D9DD682-DF3F-4919-966F-885FB563AB15}" destId="{3A47428B-2AF1-499C-B2AA-275CA7DBF457}" srcOrd="0" destOrd="0" presId="urn:microsoft.com/office/officeart/2018/2/layout/IconLabelDescriptionList"/>
    <dgm:cxn modelId="{33EC0FC3-C560-4BF7-83E2-98A3264C19A8}" type="presOf" srcId="{86D9A634-1D6A-455A-A468-9A058A720E5A}" destId="{4BEA0E38-9D17-4E78-BFDA-3716CB11A0DE}" srcOrd="0" destOrd="0" presId="urn:microsoft.com/office/officeart/2018/2/layout/IconLabelDescriptionList"/>
    <dgm:cxn modelId="{AFE0FFC6-EA92-4E3E-B24A-818FF2D55ECB}" srcId="{D22A48BA-0ACB-4911-9127-B04B7EB69038}" destId="{86D9A634-1D6A-455A-A468-9A058A720E5A}" srcOrd="3" destOrd="0" parTransId="{CD85C043-0743-4D97-909A-879C09C30CBB}" sibTransId="{6E9D91DD-A4FA-4B7D-B915-C89CFCEBCA8F}"/>
    <dgm:cxn modelId="{846CA9CC-96EE-4667-A39C-354371E2DE8D}" srcId="{FB347B0E-F524-4FBD-9F96-FA8ECD6DFCF0}" destId="{B826431F-B463-420D-A6C2-35699EBB527A}" srcOrd="0" destOrd="0" parTransId="{5B9A16E7-59F8-47DB-89E1-802E024D1DF4}" sibTransId="{D8F15B27-3E80-47B0-82FF-A8C5293E281A}"/>
    <dgm:cxn modelId="{5172C5E1-B784-4BB5-9452-A683D5BF948C}" srcId="{D22A48BA-0ACB-4911-9127-B04B7EB69038}" destId="{FB347B0E-F524-4FBD-9F96-FA8ECD6DFCF0}" srcOrd="1" destOrd="0" parTransId="{271C5F5B-B436-4A9A-9EB8-9B8BD308D67C}" sibTransId="{DC310313-B591-4DDE-A29A-3FD448D322E2}"/>
    <dgm:cxn modelId="{EAC37BEE-68AB-4C52-B44B-88105510270C}" srcId="{E3FA4647-14C5-4863-8452-9C31150167D4}" destId="{ADFA0459-D175-456B-899A-D0BD602CBBEF}" srcOrd="0" destOrd="0" parTransId="{95949DC9-7CFB-444B-B847-F6AA04CDA3A8}" sibTransId="{758031CE-0B24-4E5B-BEBD-BE86D604BD01}"/>
    <dgm:cxn modelId="{37748D36-9832-45D8-80B7-87895BAAC92C}" type="presParOf" srcId="{289ECD9C-079E-4D81-87E9-AD9FE5F2658F}" destId="{6B9B15D3-87FC-4320-AC39-D03FB619D9E3}" srcOrd="0" destOrd="0" presId="urn:microsoft.com/office/officeart/2018/2/layout/IconLabelDescriptionList"/>
    <dgm:cxn modelId="{BA424BE7-E0CD-479F-9A62-B2740524AE8D}" type="presParOf" srcId="{6B9B15D3-87FC-4320-AC39-D03FB619D9E3}" destId="{6AEF665A-23E6-46A6-979D-849F8326615E}" srcOrd="0" destOrd="0" presId="urn:microsoft.com/office/officeart/2018/2/layout/IconLabelDescriptionList"/>
    <dgm:cxn modelId="{B0A79451-508C-484F-8DBB-4A7A4A52D026}" type="presParOf" srcId="{6B9B15D3-87FC-4320-AC39-D03FB619D9E3}" destId="{B1E2A2B3-D9E5-4192-A0D3-E53DD10DF24C}" srcOrd="1" destOrd="0" presId="urn:microsoft.com/office/officeart/2018/2/layout/IconLabelDescriptionList"/>
    <dgm:cxn modelId="{8A16FC7D-5308-4D1E-A916-2F50DC2F31DB}" type="presParOf" srcId="{6B9B15D3-87FC-4320-AC39-D03FB619D9E3}" destId="{3A47428B-2AF1-499C-B2AA-275CA7DBF457}" srcOrd="2" destOrd="0" presId="urn:microsoft.com/office/officeart/2018/2/layout/IconLabelDescriptionList"/>
    <dgm:cxn modelId="{2F4515AF-E46A-417B-8A32-6510BA24CE1A}" type="presParOf" srcId="{6B9B15D3-87FC-4320-AC39-D03FB619D9E3}" destId="{E13E88FA-D2BC-409E-82A6-770A817D9087}" srcOrd="3" destOrd="0" presId="urn:microsoft.com/office/officeart/2018/2/layout/IconLabelDescriptionList"/>
    <dgm:cxn modelId="{A35C0537-6F0A-499A-9679-8C333F424A8F}" type="presParOf" srcId="{6B9B15D3-87FC-4320-AC39-D03FB619D9E3}" destId="{7B577CE2-9F59-4ECD-9FCD-BB5985E5B45A}" srcOrd="4" destOrd="0" presId="urn:microsoft.com/office/officeart/2018/2/layout/IconLabelDescriptionList"/>
    <dgm:cxn modelId="{073A4027-53C1-4A8D-B582-F0BC7F1C2220}" type="presParOf" srcId="{289ECD9C-079E-4D81-87E9-AD9FE5F2658F}" destId="{4466D39D-0FDC-49A4-B379-603A2815D170}" srcOrd="1" destOrd="0" presId="urn:microsoft.com/office/officeart/2018/2/layout/IconLabelDescriptionList"/>
    <dgm:cxn modelId="{D322A405-9FD5-400F-B004-1F7173630AB6}" type="presParOf" srcId="{289ECD9C-079E-4D81-87E9-AD9FE5F2658F}" destId="{39EB249E-5333-456D-B223-9662F88E5ACF}" srcOrd="2" destOrd="0" presId="urn:microsoft.com/office/officeart/2018/2/layout/IconLabelDescriptionList"/>
    <dgm:cxn modelId="{8C63FB3A-67ED-4ECB-808A-07BCB22892BC}" type="presParOf" srcId="{39EB249E-5333-456D-B223-9662F88E5ACF}" destId="{611C7641-8864-46A7-A330-501FC156A68B}" srcOrd="0" destOrd="0" presId="urn:microsoft.com/office/officeart/2018/2/layout/IconLabelDescriptionList"/>
    <dgm:cxn modelId="{B16BED4C-7DB7-4722-9A39-8E09B9E6E5F2}" type="presParOf" srcId="{39EB249E-5333-456D-B223-9662F88E5ACF}" destId="{CB597ED3-5414-449B-A7DE-0F0346E0B3D2}" srcOrd="1" destOrd="0" presId="urn:microsoft.com/office/officeart/2018/2/layout/IconLabelDescriptionList"/>
    <dgm:cxn modelId="{B80C2B98-1BC4-491D-A21F-F19D1A4F0B4E}" type="presParOf" srcId="{39EB249E-5333-456D-B223-9662F88E5ACF}" destId="{44D1FFE0-4A0E-4B5C-84F1-75AEFE732320}" srcOrd="2" destOrd="0" presId="urn:microsoft.com/office/officeart/2018/2/layout/IconLabelDescriptionList"/>
    <dgm:cxn modelId="{090E641D-CFCB-42BF-9802-E1A698DF93C0}" type="presParOf" srcId="{39EB249E-5333-456D-B223-9662F88E5ACF}" destId="{6AF1E98F-CC70-4436-92C8-C07B39A3A534}" srcOrd="3" destOrd="0" presId="urn:microsoft.com/office/officeart/2018/2/layout/IconLabelDescriptionList"/>
    <dgm:cxn modelId="{EEB62E9A-6B30-45D5-8D59-7A18F8EDB468}" type="presParOf" srcId="{39EB249E-5333-456D-B223-9662F88E5ACF}" destId="{22B2B9BB-FF0F-4A83-8360-96E56C952782}" srcOrd="4" destOrd="0" presId="urn:microsoft.com/office/officeart/2018/2/layout/IconLabelDescriptionList"/>
    <dgm:cxn modelId="{96F97E6D-8A4D-40E1-85F4-2286735D39B4}" type="presParOf" srcId="{289ECD9C-079E-4D81-87E9-AD9FE5F2658F}" destId="{10D1ADA6-722F-4596-BE7C-571383AAF107}" srcOrd="3" destOrd="0" presId="urn:microsoft.com/office/officeart/2018/2/layout/IconLabelDescriptionList"/>
    <dgm:cxn modelId="{968A9A77-8A1F-492B-B695-A2166F60DAB9}" type="presParOf" srcId="{289ECD9C-079E-4D81-87E9-AD9FE5F2658F}" destId="{B3DA0F84-F322-45C2-99B1-881509A8F935}" srcOrd="4" destOrd="0" presId="urn:microsoft.com/office/officeart/2018/2/layout/IconLabelDescriptionList"/>
    <dgm:cxn modelId="{0ABF7849-B5F3-412E-9FE6-1DAC69C084D5}" type="presParOf" srcId="{B3DA0F84-F322-45C2-99B1-881509A8F935}" destId="{D63E20A0-4F43-4477-9FD7-05DE51A3F6CD}" srcOrd="0" destOrd="0" presId="urn:microsoft.com/office/officeart/2018/2/layout/IconLabelDescriptionList"/>
    <dgm:cxn modelId="{39013740-D722-4929-9651-1F341DA74C2F}" type="presParOf" srcId="{B3DA0F84-F322-45C2-99B1-881509A8F935}" destId="{FBBB5FF9-AF71-4509-97B5-F8CB6EC5720B}" srcOrd="1" destOrd="0" presId="urn:microsoft.com/office/officeart/2018/2/layout/IconLabelDescriptionList"/>
    <dgm:cxn modelId="{C16C54C0-CDC0-4BCB-9463-935B87C7C3FE}" type="presParOf" srcId="{B3DA0F84-F322-45C2-99B1-881509A8F935}" destId="{C2BFB3B1-3F0E-40B7-BE57-BD4883407368}" srcOrd="2" destOrd="0" presId="urn:microsoft.com/office/officeart/2018/2/layout/IconLabelDescriptionList"/>
    <dgm:cxn modelId="{706DC5BF-D81D-491F-920E-23D2AACA5C4F}" type="presParOf" srcId="{B3DA0F84-F322-45C2-99B1-881509A8F935}" destId="{655C7F5A-ACCE-438E-8A35-35CFD9FFA2EC}" srcOrd="3" destOrd="0" presId="urn:microsoft.com/office/officeart/2018/2/layout/IconLabelDescriptionList"/>
    <dgm:cxn modelId="{E1611328-9627-48E8-91D7-B14B55CE6650}" type="presParOf" srcId="{B3DA0F84-F322-45C2-99B1-881509A8F935}" destId="{EC27CF8C-74B5-4475-8EC1-5150928A2B44}" srcOrd="4" destOrd="0" presId="urn:microsoft.com/office/officeart/2018/2/layout/IconLabelDescriptionList"/>
    <dgm:cxn modelId="{765712E6-4802-46AA-87C6-A695635C1535}" type="presParOf" srcId="{289ECD9C-079E-4D81-87E9-AD9FE5F2658F}" destId="{C41F97A4-913A-43F3-AB6A-3716389EC262}" srcOrd="5" destOrd="0" presId="urn:microsoft.com/office/officeart/2018/2/layout/IconLabelDescriptionList"/>
    <dgm:cxn modelId="{D5094A29-1A20-4DE3-9C41-BBBFF8DB2B50}" type="presParOf" srcId="{289ECD9C-079E-4D81-87E9-AD9FE5F2658F}" destId="{74699EA8-2F44-4BAE-B752-A1105861615B}" srcOrd="6" destOrd="0" presId="urn:microsoft.com/office/officeart/2018/2/layout/IconLabelDescriptionList"/>
    <dgm:cxn modelId="{199AB49A-E9C4-4339-91CB-860514861253}" type="presParOf" srcId="{74699EA8-2F44-4BAE-B752-A1105861615B}" destId="{BF4B3BF3-6420-4922-91C3-0FBB93ACA37C}" srcOrd="0" destOrd="0" presId="urn:microsoft.com/office/officeart/2018/2/layout/IconLabelDescriptionList"/>
    <dgm:cxn modelId="{54EC8818-F86D-489C-9722-DDD48ACC9A26}" type="presParOf" srcId="{74699EA8-2F44-4BAE-B752-A1105861615B}" destId="{BD1C66B1-5DDB-4945-AB75-7FFF52B3C5AC}" srcOrd="1" destOrd="0" presId="urn:microsoft.com/office/officeart/2018/2/layout/IconLabelDescriptionList"/>
    <dgm:cxn modelId="{A57B93F7-893D-4582-AFDB-6A70120A2C1A}" type="presParOf" srcId="{74699EA8-2F44-4BAE-B752-A1105861615B}" destId="{4BEA0E38-9D17-4E78-BFDA-3716CB11A0DE}" srcOrd="2" destOrd="0" presId="urn:microsoft.com/office/officeart/2018/2/layout/IconLabelDescriptionList"/>
    <dgm:cxn modelId="{30D1053E-B2A4-4EC7-A9FD-8527EC7B50E0}" type="presParOf" srcId="{74699EA8-2F44-4BAE-B752-A1105861615B}" destId="{9412ACEA-A621-4F4E-AA88-5D602BDE5DAC}" srcOrd="3" destOrd="0" presId="urn:microsoft.com/office/officeart/2018/2/layout/IconLabelDescriptionList"/>
    <dgm:cxn modelId="{001D4AA4-3395-42B2-9294-9B52D120AB76}" type="presParOf" srcId="{74699EA8-2F44-4BAE-B752-A1105861615B}" destId="{7B2C1413-7531-46A5-BBAA-71F46E7F446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E1E609-C3F6-44A2-B0CA-471D6CA8B145}" type="doc">
      <dgm:prSet loTypeId="urn:microsoft.com/office/officeart/2005/8/layout/target2" loCatId="relationship" qsTypeId="urn:microsoft.com/office/officeart/2005/8/quickstyle/simple1" qsCatId="simple" csTypeId="urn:microsoft.com/office/officeart/2005/8/colors/accent4_5" csCatId="accent4" phldr="1"/>
      <dgm:spPr/>
      <dgm:t>
        <a:bodyPr/>
        <a:lstStyle/>
        <a:p>
          <a:endParaRPr lang="fr-FR"/>
        </a:p>
      </dgm:t>
    </dgm:pt>
    <dgm:pt modelId="{114CA5EF-C0D5-44CE-BEC9-16B9313CBD3C}">
      <dgm:prSet phldrT="[Texte]"/>
      <dgm:spPr/>
      <dgm:t>
        <a:bodyPr/>
        <a:lstStyle/>
        <a:p>
          <a:r>
            <a:rPr lang="fr-FR" dirty="0"/>
            <a:t>Structure des prompts</a:t>
          </a:r>
        </a:p>
      </dgm:t>
    </dgm:pt>
    <dgm:pt modelId="{A4015201-A75B-47C9-BFC3-A2DB3CF65835}" type="parTrans" cxnId="{04B75FD1-8279-4FA2-BD39-981FAC18F8AD}">
      <dgm:prSet/>
      <dgm:spPr/>
      <dgm:t>
        <a:bodyPr/>
        <a:lstStyle/>
        <a:p>
          <a:endParaRPr lang="fr-FR"/>
        </a:p>
      </dgm:t>
    </dgm:pt>
    <dgm:pt modelId="{BAE18527-D1A7-434F-9D43-6CA7528852B9}" type="sibTrans" cxnId="{04B75FD1-8279-4FA2-BD39-981FAC18F8AD}">
      <dgm:prSet/>
      <dgm:spPr/>
      <dgm:t>
        <a:bodyPr/>
        <a:lstStyle/>
        <a:p>
          <a:endParaRPr lang="fr-FR"/>
        </a:p>
      </dgm:t>
    </dgm:pt>
    <dgm:pt modelId="{9874CBAE-918C-467C-8EBE-277F9453D516}">
      <dgm:prSet phldrT="[Texte]"/>
      <dgm:spPr/>
      <dgm:t>
        <a:bodyPr/>
        <a:lstStyle/>
        <a:p>
          <a:r>
            <a:rPr lang="fr-FR" dirty="0"/>
            <a:t>Personna</a:t>
          </a:r>
        </a:p>
      </dgm:t>
    </dgm:pt>
    <dgm:pt modelId="{C34B152D-CE6B-4472-A32C-5299DD66C192}" type="parTrans" cxnId="{6DB6487A-2056-4620-ABC0-B0FE229558A6}">
      <dgm:prSet/>
      <dgm:spPr/>
      <dgm:t>
        <a:bodyPr/>
        <a:lstStyle/>
        <a:p>
          <a:endParaRPr lang="fr-FR"/>
        </a:p>
      </dgm:t>
    </dgm:pt>
    <dgm:pt modelId="{70FF0358-2E6C-4DEE-8383-E145FACF939D}" type="sibTrans" cxnId="{6DB6487A-2056-4620-ABC0-B0FE229558A6}">
      <dgm:prSet/>
      <dgm:spPr/>
      <dgm:t>
        <a:bodyPr/>
        <a:lstStyle/>
        <a:p>
          <a:endParaRPr lang="fr-FR"/>
        </a:p>
      </dgm:t>
    </dgm:pt>
    <dgm:pt modelId="{8EA5EBCE-F0EA-4170-8551-5AAA713F3931}">
      <dgm:prSet phldrT="[Texte]"/>
      <dgm:spPr/>
      <dgm:t>
        <a:bodyPr/>
        <a:lstStyle/>
        <a:p>
          <a:r>
            <a:rPr lang="fr-FR" dirty="0"/>
            <a:t>Rôle</a:t>
          </a:r>
        </a:p>
      </dgm:t>
    </dgm:pt>
    <dgm:pt modelId="{AEEFD4C3-26A3-4F8D-BF43-E94D599C000B}" type="parTrans" cxnId="{C72F982F-7397-4747-80F2-FAD8867DFAE5}">
      <dgm:prSet/>
      <dgm:spPr/>
      <dgm:t>
        <a:bodyPr/>
        <a:lstStyle/>
        <a:p>
          <a:endParaRPr lang="fr-FR"/>
        </a:p>
      </dgm:t>
    </dgm:pt>
    <dgm:pt modelId="{98F4A04B-0FE5-442C-A15A-0FD051133285}" type="sibTrans" cxnId="{C72F982F-7397-4747-80F2-FAD8867DFAE5}">
      <dgm:prSet/>
      <dgm:spPr/>
      <dgm:t>
        <a:bodyPr/>
        <a:lstStyle/>
        <a:p>
          <a:endParaRPr lang="fr-FR"/>
        </a:p>
      </dgm:t>
    </dgm:pt>
    <dgm:pt modelId="{F215F6A3-EA70-43F7-8DC4-272763528000}">
      <dgm:prSet phldrT="[Texte]"/>
      <dgm:spPr/>
      <dgm:t>
        <a:bodyPr/>
        <a:lstStyle/>
        <a:p>
          <a:r>
            <a:rPr lang="fr-FR" dirty="0"/>
            <a:t>Objectif</a:t>
          </a:r>
        </a:p>
      </dgm:t>
    </dgm:pt>
    <dgm:pt modelId="{B639790F-4278-4D84-9C15-380929B5482E}" type="parTrans" cxnId="{1524F300-E020-4330-8158-F7580E84C9BF}">
      <dgm:prSet/>
      <dgm:spPr/>
      <dgm:t>
        <a:bodyPr/>
        <a:lstStyle/>
        <a:p>
          <a:endParaRPr lang="fr-FR"/>
        </a:p>
      </dgm:t>
    </dgm:pt>
    <dgm:pt modelId="{01C5C4E9-3854-42AA-B987-80315C39998E}" type="sibTrans" cxnId="{1524F300-E020-4330-8158-F7580E84C9BF}">
      <dgm:prSet/>
      <dgm:spPr/>
      <dgm:t>
        <a:bodyPr/>
        <a:lstStyle/>
        <a:p>
          <a:endParaRPr lang="fr-FR"/>
        </a:p>
      </dgm:t>
    </dgm:pt>
    <dgm:pt modelId="{1E57ACFD-3B80-45E4-9EAD-E094A9526A9F}">
      <dgm:prSet phldrT="[Texte]"/>
      <dgm:spPr/>
      <dgm:t>
        <a:bodyPr/>
        <a:lstStyle/>
        <a:p>
          <a:r>
            <a:rPr lang="fr-FR" dirty="0"/>
            <a:t>Contexte</a:t>
          </a:r>
        </a:p>
      </dgm:t>
    </dgm:pt>
    <dgm:pt modelId="{4DF2E717-C96C-4360-8F8D-4C84A17C06A2}" type="parTrans" cxnId="{D70BC86A-879F-403C-B361-81A16DAC7499}">
      <dgm:prSet/>
      <dgm:spPr/>
      <dgm:t>
        <a:bodyPr/>
        <a:lstStyle/>
        <a:p>
          <a:endParaRPr lang="fr-FR"/>
        </a:p>
      </dgm:t>
    </dgm:pt>
    <dgm:pt modelId="{884C215A-5189-4050-B22B-22395B3F029C}" type="sibTrans" cxnId="{D70BC86A-879F-403C-B361-81A16DAC7499}">
      <dgm:prSet/>
      <dgm:spPr/>
      <dgm:t>
        <a:bodyPr/>
        <a:lstStyle/>
        <a:p>
          <a:endParaRPr lang="fr-FR"/>
        </a:p>
      </dgm:t>
    </dgm:pt>
    <dgm:pt modelId="{F56718B6-D5EF-42B6-BF63-B828EE1113A1}">
      <dgm:prSet phldrT="[Texte]"/>
      <dgm:spPr/>
      <dgm:t>
        <a:bodyPr/>
        <a:lstStyle/>
        <a:p>
          <a:r>
            <a:rPr lang="fr-FR" dirty="0"/>
            <a:t>Historique des échanges précédents</a:t>
          </a:r>
        </a:p>
      </dgm:t>
    </dgm:pt>
    <dgm:pt modelId="{B25D4A61-BEA4-4E17-B6F1-B196EEB7BEA3}" type="parTrans" cxnId="{9B9AF542-5E9F-4487-980A-B2965A4A74CC}">
      <dgm:prSet/>
      <dgm:spPr/>
      <dgm:t>
        <a:bodyPr/>
        <a:lstStyle/>
        <a:p>
          <a:endParaRPr lang="fr-FR"/>
        </a:p>
      </dgm:t>
    </dgm:pt>
    <dgm:pt modelId="{FC5F3533-5627-4FFA-92BA-1AD07AD044CE}" type="sibTrans" cxnId="{9B9AF542-5E9F-4487-980A-B2965A4A74CC}">
      <dgm:prSet/>
      <dgm:spPr/>
      <dgm:t>
        <a:bodyPr/>
        <a:lstStyle/>
        <a:p>
          <a:endParaRPr lang="fr-FR"/>
        </a:p>
      </dgm:t>
    </dgm:pt>
    <dgm:pt modelId="{A8919C52-1166-4E71-BAE5-4875E3C2E9D6}">
      <dgm:prSet phldrT="[Texte]"/>
      <dgm:spPr/>
      <dgm:t>
        <a:bodyPr/>
        <a:lstStyle/>
        <a:p>
          <a:r>
            <a:rPr lang="fr-FR" dirty="0"/>
            <a:t>[Biais]</a:t>
          </a:r>
        </a:p>
      </dgm:t>
    </dgm:pt>
    <dgm:pt modelId="{CA914F50-2A93-4DE1-B993-62DFECB7705B}" type="parTrans" cxnId="{D9C1E193-523A-409B-B2A3-7277F8ED5B65}">
      <dgm:prSet/>
      <dgm:spPr/>
      <dgm:t>
        <a:bodyPr/>
        <a:lstStyle/>
        <a:p>
          <a:endParaRPr lang="fr-FR"/>
        </a:p>
      </dgm:t>
    </dgm:pt>
    <dgm:pt modelId="{6D798D5C-D93D-47DB-B06F-9B83F12D7B66}" type="sibTrans" cxnId="{D9C1E193-523A-409B-B2A3-7277F8ED5B65}">
      <dgm:prSet/>
      <dgm:spPr/>
      <dgm:t>
        <a:bodyPr/>
        <a:lstStyle/>
        <a:p>
          <a:endParaRPr lang="fr-FR"/>
        </a:p>
      </dgm:t>
    </dgm:pt>
    <dgm:pt modelId="{3AA027D1-443F-441E-8151-394B1862B29E}">
      <dgm:prSet phldrT="[Texte]"/>
      <dgm:spPr/>
      <dgm:t>
        <a:bodyPr/>
        <a:lstStyle/>
        <a:p>
          <a:r>
            <a:rPr lang="fr-FR" dirty="0"/>
            <a:t>Candidat</a:t>
          </a:r>
        </a:p>
      </dgm:t>
    </dgm:pt>
    <dgm:pt modelId="{56901BBD-8B9C-467F-9284-F578C30A2C3F}" type="parTrans" cxnId="{92F9F316-4B55-499B-BE90-1AA397CF9641}">
      <dgm:prSet/>
      <dgm:spPr/>
      <dgm:t>
        <a:bodyPr/>
        <a:lstStyle/>
        <a:p>
          <a:endParaRPr lang="fr-FR"/>
        </a:p>
      </dgm:t>
    </dgm:pt>
    <dgm:pt modelId="{B3CF376D-F78E-400B-AFAF-1CA1929025B5}" type="sibTrans" cxnId="{92F9F316-4B55-499B-BE90-1AA397CF9641}">
      <dgm:prSet/>
      <dgm:spPr/>
      <dgm:t>
        <a:bodyPr/>
        <a:lstStyle/>
        <a:p>
          <a:endParaRPr lang="fr-FR"/>
        </a:p>
      </dgm:t>
    </dgm:pt>
    <dgm:pt modelId="{5CBBB051-4F84-414F-8819-76CC6C347DD8}">
      <dgm:prSet phldrT="[Texte]"/>
      <dgm:spPr/>
      <dgm:t>
        <a:bodyPr/>
        <a:lstStyle/>
        <a:p>
          <a:r>
            <a:rPr lang="fr-FR" dirty="0"/>
            <a:t>Recruteur</a:t>
          </a:r>
        </a:p>
      </dgm:t>
    </dgm:pt>
    <dgm:pt modelId="{2E64D962-DBC5-421B-8252-40F81F2BE191}" type="parTrans" cxnId="{9EB2D12E-0E28-47FB-8CDF-CD9D94C50CD1}">
      <dgm:prSet/>
      <dgm:spPr/>
      <dgm:t>
        <a:bodyPr/>
        <a:lstStyle/>
        <a:p>
          <a:endParaRPr lang="fr-FR"/>
        </a:p>
      </dgm:t>
    </dgm:pt>
    <dgm:pt modelId="{94ACB6B4-8992-43E7-847A-3D417E950536}" type="sibTrans" cxnId="{9EB2D12E-0E28-47FB-8CDF-CD9D94C50CD1}">
      <dgm:prSet/>
      <dgm:spPr/>
      <dgm:t>
        <a:bodyPr/>
        <a:lstStyle/>
        <a:p>
          <a:endParaRPr lang="fr-FR"/>
        </a:p>
      </dgm:t>
    </dgm:pt>
    <dgm:pt modelId="{4072F23B-97C9-4C83-BB67-F3D4E13E6640}">
      <dgm:prSet phldrT="[Texte]"/>
      <dgm:spPr/>
      <dgm:t>
        <a:bodyPr/>
        <a:lstStyle/>
        <a:p>
          <a:r>
            <a:rPr lang="fr-FR" dirty="0"/>
            <a:t>Auditeur</a:t>
          </a:r>
        </a:p>
      </dgm:t>
    </dgm:pt>
    <dgm:pt modelId="{6D8E11BD-818C-449F-ABF9-5495E2A329E5}" type="parTrans" cxnId="{22169CDC-6704-40A4-A812-7B538F3D4496}">
      <dgm:prSet/>
      <dgm:spPr/>
      <dgm:t>
        <a:bodyPr/>
        <a:lstStyle/>
        <a:p>
          <a:endParaRPr lang="fr-FR"/>
        </a:p>
      </dgm:t>
    </dgm:pt>
    <dgm:pt modelId="{F1BE8E17-3B58-4E3D-A8EB-1DCD7FD807CB}" type="sibTrans" cxnId="{22169CDC-6704-40A4-A812-7B538F3D4496}">
      <dgm:prSet/>
      <dgm:spPr/>
      <dgm:t>
        <a:bodyPr/>
        <a:lstStyle/>
        <a:p>
          <a:endParaRPr lang="fr-FR"/>
        </a:p>
      </dgm:t>
    </dgm:pt>
    <dgm:pt modelId="{277CB522-AFF0-4A7B-9612-25EF2EA75405}" type="pres">
      <dgm:prSet presAssocID="{32E1E609-C3F6-44A2-B0CA-471D6CA8B145}" presName="Name0" presStyleCnt="0">
        <dgm:presLayoutVars>
          <dgm:chMax val="3"/>
          <dgm:chPref val="1"/>
          <dgm:dir/>
          <dgm:animLvl val="lvl"/>
          <dgm:resizeHandles/>
        </dgm:presLayoutVars>
      </dgm:prSet>
      <dgm:spPr/>
    </dgm:pt>
    <dgm:pt modelId="{7AA46211-8B05-4228-9726-F6C4DFB8031A}" type="pres">
      <dgm:prSet presAssocID="{32E1E609-C3F6-44A2-B0CA-471D6CA8B145}" presName="outerBox" presStyleCnt="0"/>
      <dgm:spPr/>
    </dgm:pt>
    <dgm:pt modelId="{4AE9D796-BD2E-4BB7-88A6-2F5FF81D3B06}" type="pres">
      <dgm:prSet presAssocID="{32E1E609-C3F6-44A2-B0CA-471D6CA8B145}" presName="outerBoxParent" presStyleLbl="node1" presStyleIdx="0" presStyleCnt="3"/>
      <dgm:spPr/>
    </dgm:pt>
    <dgm:pt modelId="{5EFD3028-A002-44BF-B9A2-7DE9B40AB0B2}" type="pres">
      <dgm:prSet presAssocID="{32E1E609-C3F6-44A2-B0CA-471D6CA8B145}" presName="outerBoxChildren" presStyleCnt="0"/>
      <dgm:spPr/>
    </dgm:pt>
    <dgm:pt modelId="{8EE206AD-3693-47D9-8F84-F952424FDBA6}" type="pres">
      <dgm:prSet presAssocID="{3AA027D1-443F-441E-8151-394B1862B29E}" presName="oChild" presStyleLbl="fgAcc1" presStyleIdx="0" presStyleCnt="7">
        <dgm:presLayoutVars>
          <dgm:bulletEnabled val="1"/>
        </dgm:presLayoutVars>
      </dgm:prSet>
      <dgm:spPr/>
    </dgm:pt>
    <dgm:pt modelId="{88284BCD-D6D3-4F34-BDA9-FF9F285EC97F}" type="pres">
      <dgm:prSet presAssocID="{B3CF376D-F78E-400B-AFAF-1CA1929025B5}" presName="outerSibTrans" presStyleCnt="0"/>
      <dgm:spPr/>
    </dgm:pt>
    <dgm:pt modelId="{0A7C82C7-6F3D-49B4-926B-FCB2D72933F0}" type="pres">
      <dgm:prSet presAssocID="{5CBBB051-4F84-414F-8819-76CC6C347DD8}" presName="oChild" presStyleLbl="fgAcc1" presStyleIdx="1" presStyleCnt="7">
        <dgm:presLayoutVars>
          <dgm:bulletEnabled val="1"/>
        </dgm:presLayoutVars>
      </dgm:prSet>
      <dgm:spPr/>
    </dgm:pt>
    <dgm:pt modelId="{0CDEAC55-C54E-4F8B-B940-7C2F4E79DC6E}" type="pres">
      <dgm:prSet presAssocID="{94ACB6B4-8992-43E7-847A-3D417E950536}" presName="outerSibTrans" presStyleCnt="0"/>
      <dgm:spPr/>
    </dgm:pt>
    <dgm:pt modelId="{E1D96086-5EF1-4BEC-B6AC-1555B7C0AE23}" type="pres">
      <dgm:prSet presAssocID="{4072F23B-97C9-4C83-BB67-F3D4E13E6640}" presName="oChild" presStyleLbl="fgAcc1" presStyleIdx="2" presStyleCnt="7">
        <dgm:presLayoutVars>
          <dgm:bulletEnabled val="1"/>
        </dgm:presLayoutVars>
      </dgm:prSet>
      <dgm:spPr/>
    </dgm:pt>
    <dgm:pt modelId="{1B84D6DE-6EFF-495F-A6DD-118B1B361D5C}" type="pres">
      <dgm:prSet presAssocID="{32E1E609-C3F6-44A2-B0CA-471D6CA8B145}" presName="middleBox" presStyleCnt="0"/>
      <dgm:spPr/>
    </dgm:pt>
    <dgm:pt modelId="{3A7DE702-E994-4F8C-925A-FE475FB5B966}" type="pres">
      <dgm:prSet presAssocID="{32E1E609-C3F6-44A2-B0CA-471D6CA8B145}" presName="middleBoxParent" presStyleLbl="node1" presStyleIdx="1" presStyleCnt="3"/>
      <dgm:spPr/>
    </dgm:pt>
    <dgm:pt modelId="{8D5F707E-22E3-42CE-851A-1DFC3FCE8458}" type="pres">
      <dgm:prSet presAssocID="{32E1E609-C3F6-44A2-B0CA-471D6CA8B145}" presName="middleBoxChildren" presStyleCnt="0"/>
      <dgm:spPr/>
    </dgm:pt>
    <dgm:pt modelId="{75B02EA5-773C-4769-9F7B-9DA17C6AF983}" type="pres">
      <dgm:prSet presAssocID="{8EA5EBCE-F0EA-4170-8551-5AAA713F3931}" presName="mChild" presStyleLbl="fgAcc1" presStyleIdx="3" presStyleCnt="7">
        <dgm:presLayoutVars>
          <dgm:bulletEnabled val="1"/>
        </dgm:presLayoutVars>
      </dgm:prSet>
      <dgm:spPr/>
    </dgm:pt>
    <dgm:pt modelId="{5A7504B9-84E4-497C-A2FE-D8C49C8726A2}" type="pres">
      <dgm:prSet presAssocID="{98F4A04B-0FE5-442C-A15A-0FD051133285}" presName="middleSibTrans" presStyleCnt="0"/>
      <dgm:spPr/>
    </dgm:pt>
    <dgm:pt modelId="{72D466F7-84D7-49B6-9267-6DC6BBD6DE7E}" type="pres">
      <dgm:prSet presAssocID="{A8919C52-1166-4E71-BAE5-4875E3C2E9D6}" presName="mChild" presStyleLbl="fgAcc1" presStyleIdx="4" presStyleCnt="7">
        <dgm:presLayoutVars>
          <dgm:bulletEnabled val="1"/>
        </dgm:presLayoutVars>
      </dgm:prSet>
      <dgm:spPr/>
    </dgm:pt>
    <dgm:pt modelId="{09C35C7A-DFF7-4A12-AC7D-C5C15C15955E}" type="pres">
      <dgm:prSet presAssocID="{6D798D5C-D93D-47DB-B06F-9B83F12D7B66}" presName="middleSibTrans" presStyleCnt="0"/>
      <dgm:spPr/>
    </dgm:pt>
    <dgm:pt modelId="{592C0D76-92C1-4BC2-8B13-FA51756F27E3}" type="pres">
      <dgm:prSet presAssocID="{F215F6A3-EA70-43F7-8DC4-272763528000}" presName="mChild" presStyleLbl="fgAcc1" presStyleIdx="5" presStyleCnt="7">
        <dgm:presLayoutVars>
          <dgm:bulletEnabled val="1"/>
        </dgm:presLayoutVars>
      </dgm:prSet>
      <dgm:spPr/>
    </dgm:pt>
    <dgm:pt modelId="{274D3032-E374-4A0B-A873-3822E47CE4CC}" type="pres">
      <dgm:prSet presAssocID="{32E1E609-C3F6-44A2-B0CA-471D6CA8B145}" presName="centerBox" presStyleCnt="0"/>
      <dgm:spPr/>
    </dgm:pt>
    <dgm:pt modelId="{5A397BF5-57DE-42CD-AFD8-15E050727521}" type="pres">
      <dgm:prSet presAssocID="{32E1E609-C3F6-44A2-B0CA-471D6CA8B145}" presName="centerBoxParent" presStyleLbl="node1" presStyleIdx="2" presStyleCnt="3"/>
      <dgm:spPr/>
    </dgm:pt>
    <dgm:pt modelId="{B20D7245-1F07-4D6E-BDEE-51C1D27E4BDD}" type="pres">
      <dgm:prSet presAssocID="{32E1E609-C3F6-44A2-B0CA-471D6CA8B145}" presName="centerBoxChildren" presStyleCnt="0"/>
      <dgm:spPr/>
    </dgm:pt>
    <dgm:pt modelId="{3BD47B43-B903-496B-BDB6-3BCA4FC611E7}" type="pres">
      <dgm:prSet presAssocID="{F56718B6-D5EF-42B6-BF63-B828EE1113A1}" presName="cChild" presStyleLbl="fgAcc1" presStyleIdx="6" presStyleCnt="7">
        <dgm:presLayoutVars>
          <dgm:bulletEnabled val="1"/>
        </dgm:presLayoutVars>
      </dgm:prSet>
      <dgm:spPr/>
    </dgm:pt>
  </dgm:ptLst>
  <dgm:cxnLst>
    <dgm:cxn modelId="{1524F300-E020-4330-8158-F7580E84C9BF}" srcId="{9874CBAE-918C-467C-8EBE-277F9453D516}" destId="{F215F6A3-EA70-43F7-8DC4-272763528000}" srcOrd="2" destOrd="0" parTransId="{B639790F-4278-4D84-9C15-380929B5482E}" sibTransId="{01C5C4E9-3854-42AA-B987-80315C39998E}"/>
    <dgm:cxn modelId="{92F9F316-4B55-499B-BE90-1AA397CF9641}" srcId="{114CA5EF-C0D5-44CE-BEC9-16B9313CBD3C}" destId="{3AA027D1-443F-441E-8151-394B1862B29E}" srcOrd="0" destOrd="0" parTransId="{56901BBD-8B9C-467F-9284-F578C30A2C3F}" sibTransId="{B3CF376D-F78E-400B-AFAF-1CA1929025B5}"/>
    <dgm:cxn modelId="{C78C3C21-9036-4547-81D2-D4BF8DF35799}" type="presOf" srcId="{1E57ACFD-3B80-45E4-9EAD-E094A9526A9F}" destId="{5A397BF5-57DE-42CD-AFD8-15E050727521}" srcOrd="0" destOrd="0" presId="urn:microsoft.com/office/officeart/2005/8/layout/target2"/>
    <dgm:cxn modelId="{9EB2D12E-0E28-47FB-8CDF-CD9D94C50CD1}" srcId="{114CA5EF-C0D5-44CE-BEC9-16B9313CBD3C}" destId="{5CBBB051-4F84-414F-8819-76CC6C347DD8}" srcOrd="1" destOrd="0" parTransId="{2E64D962-DBC5-421B-8252-40F81F2BE191}" sibTransId="{94ACB6B4-8992-43E7-847A-3D417E950536}"/>
    <dgm:cxn modelId="{C72F982F-7397-4747-80F2-FAD8867DFAE5}" srcId="{9874CBAE-918C-467C-8EBE-277F9453D516}" destId="{8EA5EBCE-F0EA-4170-8551-5AAA713F3931}" srcOrd="0" destOrd="0" parTransId="{AEEFD4C3-26A3-4F8D-BF43-E94D599C000B}" sibTransId="{98F4A04B-0FE5-442C-A15A-0FD051133285}"/>
    <dgm:cxn modelId="{DEF45E36-9BCE-4D18-AFA3-019AA98278D1}" type="presOf" srcId="{F215F6A3-EA70-43F7-8DC4-272763528000}" destId="{592C0D76-92C1-4BC2-8B13-FA51756F27E3}" srcOrd="0" destOrd="0" presId="urn:microsoft.com/office/officeart/2005/8/layout/target2"/>
    <dgm:cxn modelId="{9B9AF542-5E9F-4487-980A-B2965A4A74CC}" srcId="{1E57ACFD-3B80-45E4-9EAD-E094A9526A9F}" destId="{F56718B6-D5EF-42B6-BF63-B828EE1113A1}" srcOrd="0" destOrd="0" parTransId="{B25D4A61-BEA4-4E17-B6F1-B196EEB7BEA3}" sibTransId="{FC5F3533-5627-4FFA-92BA-1AD07AD044CE}"/>
    <dgm:cxn modelId="{11BDF565-0E4D-49D4-8E26-AD221B0AD83F}" type="presOf" srcId="{3AA027D1-443F-441E-8151-394B1862B29E}" destId="{8EE206AD-3693-47D9-8F84-F952424FDBA6}" srcOrd="0" destOrd="0" presId="urn:microsoft.com/office/officeart/2005/8/layout/target2"/>
    <dgm:cxn modelId="{D70BC86A-879F-403C-B361-81A16DAC7499}" srcId="{32E1E609-C3F6-44A2-B0CA-471D6CA8B145}" destId="{1E57ACFD-3B80-45E4-9EAD-E094A9526A9F}" srcOrd="2" destOrd="0" parTransId="{4DF2E717-C96C-4360-8F8D-4C84A17C06A2}" sibTransId="{884C215A-5189-4050-B22B-22395B3F029C}"/>
    <dgm:cxn modelId="{D0A4316D-9E6C-4348-8552-E5B2EDA43172}" type="presOf" srcId="{5CBBB051-4F84-414F-8819-76CC6C347DD8}" destId="{0A7C82C7-6F3D-49B4-926B-FCB2D72933F0}" srcOrd="0" destOrd="0" presId="urn:microsoft.com/office/officeart/2005/8/layout/target2"/>
    <dgm:cxn modelId="{6DB6487A-2056-4620-ABC0-B0FE229558A6}" srcId="{32E1E609-C3F6-44A2-B0CA-471D6CA8B145}" destId="{9874CBAE-918C-467C-8EBE-277F9453D516}" srcOrd="1" destOrd="0" parTransId="{C34B152D-CE6B-4472-A32C-5299DD66C192}" sibTransId="{70FF0358-2E6C-4DEE-8383-E145FACF939D}"/>
    <dgm:cxn modelId="{02897581-A291-4FC2-84E6-798C71C27B9E}" type="presOf" srcId="{F56718B6-D5EF-42B6-BF63-B828EE1113A1}" destId="{3BD47B43-B903-496B-BDB6-3BCA4FC611E7}" srcOrd="0" destOrd="0" presId="urn:microsoft.com/office/officeart/2005/8/layout/target2"/>
    <dgm:cxn modelId="{65A3A68F-F698-48C0-ACCD-24C1A8B006EC}" type="presOf" srcId="{8EA5EBCE-F0EA-4170-8551-5AAA713F3931}" destId="{75B02EA5-773C-4769-9F7B-9DA17C6AF983}" srcOrd="0" destOrd="0" presId="urn:microsoft.com/office/officeart/2005/8/layout/target2"/>
    <dgm:cxn modelId="{D9C1E193-523A-409B-B2A3-7277F8ED5B65}" srcId="{9874CBAE-918C-467C-8EBE-277F9453D516}" destId="{A8919C52-1166-4E71-BAE5-4875E3C2E9D6}" srcOrd="1" destOrd="0" parTransId="{CA914F50-2A93-4DE1-B993-62DFECB7705B}" sibTransId="{6D798D5C-D93D-47DB-B06F-9B83F12D7B66}"/>
    <dgm:cxn modelId="{6B0EC296-1C7B-4F15-BDBD-4A0BC04831C3}" type="presOf" srcId="{32E1E609-C3F6-44A2-B0CA-471D6CA8B145}" destId="{277CB522-AFF0-4A7B-9612-25EF2EA75405}" srcOrd="0" destOrd="0" presId="urn:microsoft.com/office/officeart/2005/8/layout/target2"/>
    <dgm:cxn modelId="{2C3995A4-BB7E-441A-A411-BA6CFB223BFF}" type="presOf" srcId="{114CA5EF-C0D5-44CE-BEC9-16B9313CBD3C}" destId="{4AE9D796-BD2E-4BB7-88A6-2F5FF81D3B06}" srcOrd="0" destOrd="0" presId="urn:microsoft.com/office/officeart/2005/8/layout/target2"/>
    <dgm:cxn modelId="{0AF361BE-3A3E-49E7-926B-341BD99DC9B1}" type="presOf" srcId="{9874CBAE-918C-467C-8EBE-277F9453D516}" destId="{3A7DE702-E994-4F8C-925A-FE475FB5B966}" srcOrd="0" destOrd="0" presId="urn:microsoft.com/office/officeart/2005/8/layout/target2"/>
    <dgm:cxn modelId="{39A7EACF-1631-4918-9619-2D8584EF7517}" type="presOf" srcId="{4072F23B-97C9-4C83-BB67-F3D4E13E6640}" destId="{E1D96086-5EF1-4BEC-B6AC-1555B7C0AE23}" srcOrd="0" destOrd="0" presId="urn:microsoft.com/office/officeart/2005/8/layout/target2"/>
    <dgm:cxn modelId="{04B75FD1-8279-4FA2-BD39-981FAC18F8AD}" srcId="{32E1E609-C3F6-44A2-B0CA-471D6CA8B145}" destId="{114CA5EF-C0D5-44CE-BEC9-16B9313CBD3C}" srcOrd="0" destOrd="0" parTransId="{A4015201-A75B-47C9-BFC3-A2DB3CF65835}" sibTransId="{BAE18527-D1A7-434F-9D43-6CA7528852B9}"/>
    <dgm:cxn modelId="{F1FB1ED4-0661-48DF-8A04-234F5EC4E797}" type="presOf" srcId="{A8919C52-1166-4E71-BAE5-4875E3C2E9D6}" destId="{72D466F7-84D7-49B6-9267-6DC6BBD6DE7E}" srcOrd="0" destOrd="0" presId="urn:microsoft.com/office/officeart/2005/8/layout/target2"/>
    <dgm:cxn modelId="{22169CDC-6704-40A4-A812-7B538F3D4496}" srcId="{114CA5EF-C0D5-44CE-BEC9-16B9313CBD3C}" destId="{4072F23B-97C9-4C83-BB67-F3D4E13E6640}" srcOrd="2" destOrd="0" parTransId="{6D8E11BD-818C-449F-ABF9-5495E2A329E5}" sibTransId="{F1BE8E17-3B58-4E3D-A8EB-1DCD7FD807CB}"/>
    <dgm:cxn modelId="{E17C57CE-F450-4435-B72D-579B11ECAB6F}" type="presParOf" srcId="{277CB522-AFF0-4A7B-9612-25EF2EA75405}" destId="{7AA46211-8B05-4228-9726-F6C4DFB8031A}" srcOrd="0" destOrd="0" presId="urn:microsoft.com/office/officeart/2005/8/layout/target2"/>
    <dgm:cxn modelId="{F221E9CA-19DE-41AB-8F5A-0226CF46A950}" type="presParOf" srcId="{7AA46211-8B05-4228-9726-F6C4DFB8031A}" destId="{4AE9D796-BD2E-4BB7-88A6-2F5FF81D3B06}" srcOrd="0" destOrd="0" presId="urn:microsoft.com/office/officeart/2005/8/layout/target2"/>
    <dgm:cxn modelId="{E7C8F8D3-6B61-4025-8ACD-3CCD4E76750C}" type="presParOf" srcId="{7AA46211-8B05-4228-9726-F6C4DFB8031A}" destId="{5EFD3028-A002-44BF-B9A2-7DE9B40AB0B2}" srcOrd="1" destOrd="0" presId="urn:microsoft.com/office/officeart/2005/8/layout/target2"/>
    <dgm:cxn modelId="{E029B784-9583-4012-8155-8FB394C634F6}" type="presParOf" srcId="{5EFD3028-A002-44BF-B9A2-7DE9B40AB0B2}" destId="{8EE206AD-3693-47D9-8F84-F952424FDBA6}" srcOrd="0" destOrd="0" presId="urn:microsoft.com/office/officeart/2005/8/layout/target2"/>
    <dgm:cxn modelId="{7E370ACF-16E4-4B2C-B776-864D774E90EF}" type="presParOf" srcId="{5EFD3028-A002-44BF-B9A2-7DE9B40AB0B2}" destId="{88284BCD-D6D3-4F34-BDA9-FF9F285EC97F}" srcOrd="1" destOrd="0" presId="urn:microsoft.com/office/officeart/2005/8/layout/target2"/>
    <dgm:cxn modelId="{42DFBA14-979C-407A-AEA7-9A8DC805CAD4}" type="presParOf" srcId="{5EFD3028-A002-44BF-B9A2-7DE9B40AB0B2}" destId="{0A7C82C7-6F3D-49B4-926B-FCB2D72933F0}" srcOrd="2" destOrd="0" presId="urn:microsoft.com/office/officeart/2005/8/layout/target2"/>
    <dgm:cxn modelId="{50E57BBF-8BB8-46A2-8C53-C2D5C14AA91F}" type="presParOf" srcId="{5EFD3028-A002-44BF-B9A2-7DE9B40AB0B2}" destId="{0CDEAC55-C54E-4F8B-B940-7C2F4E79DC6E}" srcOrd="3" destOrd="0" presId="urn:microsoft.com/office/officeart/2005/8/layout/target2"/>
    <dgm:cxn modelId="{501206B2-4966-4B13-B9BE-45884852B398}" type="presParOf" srcId="{5EFD3028-A002-44BF-B9A2-7DE9B40AB0B2}" destId="{E1D96086-5EF1-4BEC-B6AC-1555B7C0AE23}" srcOrd="4" destOrd="0" presId="urn:microsoft.com/office/officeart/2005/8/layout/target2"/>
    <dgm:cxn modelId="{E873A586-7E9E-4842-B55F-D4B1BAE54D19}" type="presParOf" srcId="{277CB522-AFF0-4A7B-9612-25EF2EA75405}" destId="{1B84D6DE-6EFF-495F-A6DD-118B1B361D5C}" srcOrd="1" destOrd="0" presId="urn:microsoft.com/office/officeart/2005/8/layout/target2"/>
    <dgm:cxn modelId="{4E4B82D4-927D-4BE5-B2A4-03045059D27C}" type="presParOf" srcId="{1B84D6DE-6EFF-495F-A6DD-118B1B361D5C}" destId="{3A7DE702-E994-4F8C-925A-FE475FB5B966}" srcOrd="0" destOrd="0" presId="urn:microsoft.com/office/officeart/2005/8/layout/target2"/>
    <dgm:cxn modelId="{F4EB56E7-1367-4281-87E8-F4DC8BFD8C6C}" type="presParOf" srcId="{1B84D6DE-6EFF-495F-A6DD-118B1B361D5C}" destId="{8D5F707E-22E3-42CE-851A-1DFC3FCE8458}" srcOrd="1" destOrd="0" presId="urn:microsoft.com/office/officeart/2005/8/layout/target2"/>
    <dgm:cxn modelId="{B16B70AC-85F0-4822-8D87-9D6697D29D9A}" type="presParOf" srcId="{8D5F707E-22E3-42CE-851A-1DFC3FCE8458}" destId="{75B02EA5-773C-4769-9F7B-9DA17C6AF983}" srcOrd="0" destOrd="0" presId="urn:microsoft.com/office/officeart/2005/8/layout/target2"/>
    <dgm:cxn modelId="{6164BA07-7686-4BE7-8015-0FAA27668E08}" type="presParOf" srcId="{8D5F707E-22E3-42CE-851A-1DFC3FCE8458}" destId="{5A7504B9-84E4-497C-A2FE-D8C49C8726A2}" srcOrd="1" destOrd="0" presId="urn:microsoft.com/office/officeart/2005/8/layout/target2"/>
    <dgm:cxn modelId="{47984DDE-2313-4F4F-A903-7505EB61E5DF}" type="presParOf" srcId="{8D5F707E-22E3-42CE-851A-1DFC3FCE8458}" destId="{72D466F7-84D7-49B6-9267-6DC6BBD6DE7E}" srcOrd="2" destOrd="0" presId="urn:microsoft.com/office/officeart/2005/8/layout/target2"/>
    <dgm:cxn modelId="{EEA9FF52-7D05-405A-85DD-AD3E3BF4238B}" type="presParOf" srcId="{8D5F707E-22E3-42CE-851A-1DFC3FCE8458}" destId="{09C35C7A-DFF7-4A12-AC7D-C5C15C15955E}" srcOrd="3" destOrd="0" presId="urn:microsoft.com/office/officeart/2005/8/layout/target2"/>
    <dgm:cxn modelId="{E99F6E71-92FA-4106-88A6-61E34B9FA0EF}" type="presParOf" srcId="{8D5F707E-22E3-42CE-851A-1DFC3FCE8458}" destId="{592C0D76-92C1-4BC2-8B13-FA51756F27E3}" srcOrd="4" destOrd="0" presId="urn:microsoft.com/office/officeart/2005/8/layout/target2"/>
    <dgm:cxn modelId="{252340A7-4816-42B6-8501-CAAD510F4766}" type="presParOf" srcId="{277CB522-AFF0-4A7B-9612-25EF2EA75405}" destId="{274D3032-E374-4A0B-A873-3822E47CE4CC}" srcOrd="2" destOrd="0" presId="urn:microsoft.com/office/officeart/2005/8/layout/target2"/>
    <dgm:cxn modelId="{A1C19B06-C505-45F8-9116-369F01497157}" type="presParOf" srcId="{274D3032-E374-4A0B-A873-3822E47CE4CC}" destId="{5A397BF5-57DE-42CD-AFD8-15E050727521}" srcOrd="0" destOrd="0" presId="urn:microsoft.com/office/officeart/2005/8/layout/target2"/>
    <dgm:cxn modelId="{B09AC59C-D0AF-4F04-B599-6ACE07634314}" type="presParOf" srcId="{274D3032-E374-4A0B-A873-3822E47CE4CC}" destId="{B20D7245-1F07-4D6E-BDEE-51C1D27E4BDD}" srcOrd="1" destOrd="0" presId="urn:microsoft.com/office/officeart/2005/8/layout/target2"/>
    <dgm:cxn modelId="{22A4E368-847D-4CDD-B513-D83CFE21F903}" type="presParOf" srcId="{B20D7245-1F07-4D6E-BDEE-51C1D27E4BDD}" destId="{3BD47B43-B903-496B-BDB6-3BCA4FC611E7}"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F665A-23E6-46A6-979D-849F8326615E}">
      <dsp:nvSpPr>
        <dsp:cNvPr id="0" name=""/>
        <dsp:cNvSpPr/>
      </dsp:nvSpPr>
      <dsp:spPr>
        <a:xfrm>
          <a:off x="9286" y="1567941"/>
          <a:ext cx="769289" cy="769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47428B-2AF1-499C-B2AA-275CA7DBF457}">
      <dsp:nvSpPr>
        <dsp:cNvPr id="0" name=""/>
        <dsp:cNvSpPr/>
      </dsp:nvSpPr>
      <dsp:spPr>
        <a:xfrm>
          <a:off x="9286" y="2447556"/>
          <a:ext cx="2197968" cy="443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a:t>Ouverture du poste</a:t>
          </a:r>
        </a:p>
      </dsp:txBody>
      <dsp:txXfrm>
        <a:off x="9286" y="2447556"/>
        <a:ext cx="2197968" cy="443028"/>
      </dsp:txXfrm>
    </dsp:sp>
    <dsp:sp modelId="{7B577CE2-9F59-4ECD-9FCD-BB5985E5B45A}">
      <dsp:nvSpPr>
        <dsp:cNvPr id="0" name=""/>
        <dsp:cNvSpPr/>
      </dsp:nvSpPr>
      <dsp:spPr>
        <a:xfrm>
          <a:off x="9286" y="2941899"/>
          <a:ext cx="2197968" cy="1191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Description du poste</a:t>
          </a:r>
        </a:p>
      </dsp:txBody>
      <dsp:txXfrm>
        <a:off x="9286" y="2941899"/>
        <a:ext cx="2197968" cy="1191764"/>
      </dsp:txXfrm>
    </dsp:sp>
    <dsp:sp modelId="{611C7641-8864-46A7-A330-501FC156A68B}">
      <dsp:nvSpPr>
        <dsp:cNvPr id="0" name=""/>
        <dsp:cNvSpPr/>
      </dsp:nvSpPr>
      <dsp:spPr>
        <a:xfrm>
          <a:off x="2591899" y="1567941"/>
          <a:ext cx="769289" cy="769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1FFE0-4A0E-4B5C-84F1-75AEFE732320}">
      <dsp:nvSpPr>
        <dsp:cNvPr id="0" name=""/>
        <dsp:cNvSpPr/>
      </dsp:nvSpPr>
      <dsp:spPr>
        <a:xfrm>
          <a:off x="2591899" y="2447556"/>
          <a:ext cx="2197968" cy="443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Réception des candidatures</a:t>
          </a:r>
        </a:p>
      </dsp:txBody>
      <dsp:txXfrm>
        <a:off x="2591899" y="2447556"/>
        <a:ext cx="2197968" cy="443028"/>
      </dsp:txXfrm>
    </dsp:sp>
    <dsp:sp modelId="{22B2B9BB-FF0F-4A83-8360-96E56C952782}">
      <dsp:nvSpPr>
        <dsp:cNvPr id="0" name=""/>
        <dsp:cNvSpPr/>
      </dsp:nvSpPr>
      <dsp:spPr>
        <a:xfrm>
          <a:off x="2591899" y="2941899"/>
          <a:ext cx="2197968" cy="1191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Analyse et sélection</a:t>
          </a:r>
        </a:p>
      </dsp:txBody>
      <dsp:txXfrm>
        <a:off x="2591899" y="2941899"/>
        <a:ext cx="2197968" cy="1191764"/>
      </dsp:txXfrm>
    </dsp:sp>
    <dsp:sp modelId="{D63E20A0-4F43-4477-9FD7-05DE51A3F6CD}">
      <dsp:nvSpPr>
        <dsp:cNvPr id="0" name=""/>
        <dsp:cNvSpPr/>
      </dsp:nvSpPr>
      <dsp:spPr>
        <a:xfrm>
          <a:off x="5174513" y="1567941"/>
          <a:ext cx="769289" cy="7692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FB3B1-3F0E-40B7-BE57-BD4883407368}">
      <dsp:nvSpPr>
        <dsp:cNvPr id="0" name=""/>
        <dsp:cNvSpPr/>
      </dsp:nvSpPr>
      <dsp:spPr>
        <a:xfrm>
          <a:off x="5174513" y="2447556"/>
          <a:ext cx="2197968" cy="443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dirty="0"/>
            <a:t>Entrevues candidats</a:t>
          </a:r>
        </a:p>
      </dsp:txBody>
      <dsp:txXfrm>
        <a:off x="5174513" y="2447556"/>
        <a:ext cx="2197968" cy="443028"/>
      </dsp:txXfrm>
    </dsp:sp>
    <dsp:sp modelId="{EC27CF8C-74B5-4475-8EC1-5150928A2B44}">
      <dsp:nvSpPr>
        <dsp:cNvPr id="0" name=""/>
        <dsp:cNvSpPr/>
      </dsp:nvSpPr>
      <dsp:spPr>
        <a:xfrm>
          <a:off x="5174513" y="2941899"/>
          <a:ext cx="2197968" cy="1191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Transcription des échanges</a:t>
          </a:r>
        </a:p>
      </dsp:txBody>
      <dsp:txXfrm>
        <a:off x="5174513" y="2941899"/>
        <a:ext cx="2197968" cy="1191764"/>
      </dsp:txXfrm>
    </dsp:sp>
    <dsp:sp modelId="{BF4B3BF3-6420-4922-91C3-0FBB93ACA37C}">
      <dsp:nvSpPr>
        <dsp:cNvPr id="0" name=""/>
        <dsp:cNvSpPr/>
      </dsp:nvSpPr>
      <dsp:spPr>
        <a:xfrm>
          <a:off x="7757126" y="1567941"/>
          <a:ext cx="769289" cy="7692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EA0E38-9D17-4E78-BFDA-3716CB11A0DE}">
      <dsp:nvSpPr>
        <dsp:cNvPr id="0" name=""/>
        <dsp:cNvSpPr/>
      </dsp:nvSpPr>
      <dsp:spPr>
        <a:xfrm>
          <a:off x="7757126" y="2447556"/>
          <a:ext cx="2197968" cy="443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fr-FR" sz="1400" kern="1200"/>
            <a:t>Audit EDI</a:t>
          </a:r>
        </a:p>
      </dsp:txBody>
      <dsp:txXfrm>
        <a:off x="7757126" y="2447556"/>
        <a:ext cx="2197968" cy="443028"/>
      </dsp:txXfrm>
    </dsp:sp>
    <dsp:sp modelId="{7B2C1413-7531-46A5-BBAA-71F46E7F446A}">
      <dsp:nvSpPr>
        <dsp:cNvPr id="0" name=""/>
        <dsp:cNvSpPr/>
      </dsp:nvSpPr>
      <dsp:spPr>
        <a:xfrm>
          <a:off x="7757126" y="2941899"/>
          <a:ext cx="2197968" cy="1191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Analyse des échanges et recommandations</a:t>
          </a:r>
        </a:p>
      </dsp:txBody>
      <dsp:txXfrm>
        <a:off x="7757126" y="2941899"/>
        <a:ext cx="2197968" cy="11917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9D796-BD2E-4BB7-88A6-2F5FF81D3B06}">
      <dsp:nvSpPr>
        <dsp:cNvPr id="0" name=""/>
        <dsp:cNvSpPr/>
      </dsp:nvSpPr>
      <dsp:spPr>
        <a:xfrm>
          <a:off x="0" y="0"/>
          <a:ext cx="11450471" cy="6277970"/>
        </a:xfrm>
        <a:prstGeom prst="roundRect">
          <a:avLst>
            <a:gd name="adj" fmla="val 8500"/>
          </a:avLst>
        </a:prstGeom>
        <a:solidFill>
          <a:schemeClr val="accent4">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4872402" numCol="1" spcCol="1270" anchor="t" anchorCtr="0">
          <a:noAutofit/>
        </a:bodyPr>
        <a:lstStyle/>
        <a:p>
          <a:pPr marL="0" lvl="0" indent="0" algn="l" defTabSz="2311400">
            <a:lnSpc>
              <a:spcPct val="90000"/>
            </a:lnSpc>
            <a:spcBef>
              <a:spcPct val="0"/>
            </a:spcBef>
            <a:spcAft>
              <a:spcPct val="35000"/>
            </a:spcAft>
            <a:buNone/>
          </a:pPr>
          <a:r>
            <a:rPr lang="fr-FR" sz="5200" kern="1200" dirty="0"/>
            <a:t>Structure des prompts</a:t>
          </a:r>
        </a:p>
      </dsp:txBody>
      <dsp:txXfrm>
        <a:off x="156294" y="156294"/>
        <a:ext cx="11137883" cy="5965382"/>
      </dsp:txXfrm>
    </dsp:sp>
    <dsp:sp modelId="{8EE206AD-3693-47D9-8F84-F952424FDBA6}">
      <dsp:nvSpPr>
        <dsp:cNvPr id="0" name=""/>
        <dsp:cNvSpPr/>
      </dsp:nvSpPr>
      <dsp:spPr>
        <a:xfrm>
          <a:off x="286261" y="1569492"/>
          <a:ext cx="1717570" cy="142695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Candidat</a:t>
          </a:r>
        </a:p>
      </dsp:txBody>
      <dsp:txXfrm>
        <a:off x="330145" y="1613376"/>
        <a:ext cx="1629802" cy="1339182"/>
      </dsp:txXfrm>
    </dsp:sp>
    <dsp:sp modelId="{0A7C82C7-6F3D-49B4-926B-FCB2D72933F0}">
      <dsp:nvSpPr>
        <dsp:cNvPr id="0" name=""/>
        <dsp:cNvSpPr/>
      </dsp:nvSpPr>
      <dsp:spPr>
        <a:xfrm>
          <a:off x="286261" y="3052213"/>
          <a:ext cx="1717570" cy="142695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Recruteur</a:t>
          </a:r>
        </a:p>
      </dsp:txBody>
      <dsp:txXfrm>
        <a:off x="330145" y="3096097"/>
        <a:ext cx="1629802" cy="1339182"/>
      </dsp:txXfrm>
    </dsp:sp>
    <dsp:sp modelId="{E1D96086-5EF1-4BEC-B6AC-1555B7C0AE23}">
      <dsp:nvSpPr>
        <dsp:cNvPr id="0" name=""/>
        <dsp:cNvSpPr/>
      </dsp:nvSpPr>
      <dsp:spPr>
        <a:xfrm>
          <a:off x="286261" y="4534935"/>
          <a:ext cx="1717570" cy="142695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Auditeur</a:t>
          </a:r>
        </a:p>
      </dsp:txBody>
      <dsp:txXfrm>
        <a:off x="330145" y="4578819"/>
        <a:ext cx="1629802" cy="1339182"/>
      </dsp:txXfrm>
    </dsp:sp>
    <dsp:sp modelId="{3A7DE702-E994-4F8C-925A-FE475FB5B966}">
      <dsp:nvSpPr>
        <dsp:cNvPr id="0" name=""/>
        <dsp:cNvSpPr/>
      </dsp:nvSpPr>
      <dsp:spPr>
        <a:xfrm>
          <a:off x="2290094" y="1569492"/>
          <a:ext cx="8874115" cy="4394579"/>
        </a:xfrm>
        <a:prstGeom prst="roundRect">
          <a:avLst>
            <a:gd name="adj" fmla="val 10500"/>
          </a:avLst>
        </a:prstGeom>
        <a:solidFill>
          <a:schemeClr val="accent4">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2790558" numCol="1" spcCol="1270" anchor="t" anchorCtr="0">
          <a:noAutofit/>
        </a:bodyPr>
        <a:lstStyle/>
        <a:p>
          <a:pPr marL="0" lvl="0" indent="0" algn="l" defTabSz="2311400">
            <a:lnSpc>
              <a:spcPct val="90000"/>
            </a:lnSpc>
            <a:spcBef>
              <a:spcPct val="0"/>
            </a:spcBef>
            <a:spcAft>
              <a:spcPct val="35000"/>
            </a:spcAft>
            <a:buNone/>
          </a:pPr>
          <a:r>
            <a:rPr lang="fr-FR" sz="5200" kern="1200" dirty="0"/>
            <a:t>Personna</a:t>
          </a:r>
        </a:p>
      </dsp:txBody>
      <dsp:txXfrm>
        <a:off x="2425242" y="1704640"/>
        <a:ext cx="8603819" cy="4124283"/>
      </dsp:txXfrm>
    </dsp:sp>
    <dsp:sp modelId="{75B02EA5-773C-4769-9F7B-9DA17C6AF983}">
      <dsp:nvSpPr>
        <dsp:cNvPr id="0" name=""/>
        <dsp:cNvSpPr/>
      </dsp:nvSpPr>
      <dsp:spPr>
        <a:xfrm>
          <a:off x="2511947" y="3107595"/>
          <a:ext cx="1774823" cy="80569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Rôle</a:t>
          </a:r>
        </a:p>
      </dsp:txBody>
      <dsp:txXfrm>
        <a:off x="2536725" y="3132373"/>
        <a:ext cx="1725267" cy="756134"/>
      </dsp:txXfrm>
    </dsp:sp>
    <dsp:sp modelId="{72D466F7-84D7-49B6-9267-6DC6BBD6DE7E}">
      <dsp:nvSpPr>
        <dsp:cNvPr id="0" name=""/>
        <dsp:cNvSpPr/>
      </dsp:nvSpPr>
      <dsp:spPr>
        <a:xfrm>
          <a:off x="2511947" y="3968050"/>
          <a:ext cx="1774823" cy="80569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[Biais]</a:t>
          </a:r>
        </a:p>
      </dsp:txBody>
      <dsp:txXfrm>
        <a:off x="2536725" y="3992828"/>
        <a:ext cx="1725267" cy="756134"/>
      </dsp:txXfrm>
    </dsp:sp>
    <dsp:sp modelId="{592C0D76-92C1-4BC2-8B13-FA51756F27E3}">
      <dsp:nvSpPr>
        <dsp:cNvPr id="0" name=""/>
        <dsp:cNvSpPr/>
      </dsp:nvSpPr>
      <dsp:spPr>
        <a:xfrm>
          <a:off x="2511947" y="4828505"/>
          <a:ext cx="1774823" cy="805690"/>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3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Objectif</a:t>
          </a:r>
        </a:p>
      </dsp:txBody>
      <dsp:txXfrm>
        <a:off x="2536725" y="4853283"/>
        <a:ext cx="1725267" cy="756134"/>
      </dsp:txXfrm>
    </dsp:sp>
    <dsp:sp modelId="{5A397BF5-57DE-42CD-AFD8-15E050727521}">
      <dsp:nvSpPr>
        <dsp:cNvPr id="0" name=""/>
        <dsp:cNvSpPr/>
      </dsp:nvSpPr>
      <dsp:spPr>
        <a:xfrm>
          <a:off x="4522936" y="3138985"/>
          <a:ext cx="6355011" cy="2511188"/>
        </a:xfrm>
        <a:prstGeom prst="roundRect">
          <a:avLst>
            <a:gd name="adj" fmla="val 10500"/>
          </a:avLst>
        </a:prstGeom>
        <a:solidFill>
          <a:schemeClr val="accent4">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417426" numCol="1" spcCol="1270" anchor="t" anchorCtr="0">
          <a:noAutofit/>
        </a:bodyPr>
        <a:lstStyle/>
        <a:p>
          <a:pPr marL="0" lvl="0" indent="0" algn="l" defTabSz="2311400">
            <a:lnSpc>
              <a:spcPct val="90000"/>
            </a:lnSpc>
            <a:spcBef>
              <a:spcPct val="0"/>
            </a:spcBef>
            <a:spcAft>
              <a:spcPct val="35000"/>
            </a:spcAft>
            <a:buNone/>
          </a:pPr>
          <a:r>
            <a:rPr lang="fr-FR" sz="5200" kern="1200" dirty="0"/>
            <a:t>Contexte</a:t>
          </a:r>
        </a:p>
      </dsp:txBody>
      <dsp:txXfrm>
        <a:off x="4600164" y="3216213"/>
        <a:ext cx="6200555" cy="2356732"/>
      </dsp:txXfrm>
    </dsp:sp>
    <dsp:sp modelId="{3BD47B43-B903-496B-BDB6-3BCA4FC611E7}">
      <dsp:nvSpPr>
        <dsp:cNvPr id="0" name=""/>
        <dsp:cNvSpPr/>
      </dsp:nvSpPr>
      <dsp:spPr>
        <a:xfrm>
          <a:off x="4681811" y="4269019"/>
          <a:ext cx="6037260" cy="1130034"/>
        </a:xfrm>
        <a:prstGeom prst="roundRect">
          <a:avLst>
            <a:gd name="adj" fmla="val 10500"/>
          </a:avLst>
        </a:prstGeom>
        <a:solidFill>
          <a:schemeClr val="lt1">
            <a:alpha val="90000"/>
            <a:hueOff val="0"/>
            <a:satOff val="0"/>
            <a:lumOff val="0"/>
            <a:alphaOff val="0"/>
          </a:schemeClr>
        </a:solidFill>
        <a:ln w="1905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Historique des échanges précédents</a:t>
          </a:r>
        </a:p>
      </dsp:txBody>
      <dsp:txXfrm>
        <a:off x="4716563" y="4303771"/>
        <a:ext cx="5967756" cy="10605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6214D-3B9E-4381-9010-7AFA227B8FDD}" type="datetimeFigureOut">
              <a:rPr lang="fr-CA" smtClean="0"/>
              <a:t>2025-04-13</a:t>
            </a:fld>
            <a:endParaRPr lang="fr-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CE5C4-1C06-4768-8E63-10DE56DB18F4}" type="slidenum">
              <a:rPr lang="fr-CA" smtClean="0"/>
              <a:t>‹N°›</a:t>
            </a:fld>
            <a:endParaRPr lang="fr-CA"/>
          </a:p>
        </p:txBody>
      </p:sp>
    </p:spTree>
    <p:extLst>
      <p:ext uri="{BB962C8B-B14F-4D97-AF65-F5344CB8AC3E}">
        <p14:creationId xmlns:p14="http://schemas.microsoft.com/office/powerpoint/2010/main" val="240503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fr.wikipedia.org/wiki/Jeu_de_donn%C3%A9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Cette présentation relate mon sujet de mémoire de maitrise en IA que j’ai tout juste commencé.</a:t>
            </a:r>
          </a:p>
          <a:p>
            <a:endParaRPr lang="fr-CA" dirty="0"/>
          </a:p>
          <a:p>
            <a:r>
              <a:rPr lang="fr-CA" dirty="0"/>
              <a:t>Mon sujet se résume ainsi : détection automatique des biais dans les échanges de recrutements des candidats.</a:t>
            </a:r>
          </a:p>
          <a:p>
            <a:endParaRPr lang="fr-CA" dirty="0"/>
          </a:p>
          <a:p>
            <a:r>
              <a:rPr lang="fr-CA" dirty="0"/>
              <a:t>Mon objectif est de vous partager mon sujet de mémoire et de recueillir votre feedback.</a:t>
            </a:r>
          </a:p>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1</a:t>
            </a:fld>
            <a:endParaRPr lang="fr-CA"/>
          </a:p>
        </p:txBody>
      </p:sp>
    </p:spTree>
    <p:extLst>
      <p:ext uri="{BB962C8B-B14F-4D97-AF65-F5344CB8AC3E}">
        <p14:creationId xmlns:p14="http://schemas.microsoft.com/office/powerpoint/2010/main" val="116883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Plongeons dans le cœur de mon sujet afin d’obtenir votre feedback.</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010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Voici une mise en situation très concrète.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Une entreprise ouvre un poste à l’externe, publie une offre la plus neutre possible pour se prémunir des discriminations.</a:t>
            </a:r>
          </a:p>
          <a:p>
            <a:pPr marL="0" indent="0">
              <a:buFont typeface="Arial" panose="020B0604020202020204" pitchFamily="34" charset="0"/>
              <a:buNone/>
            </a:pPr>
            <a:r>
              <a:rPr lang="fr-CA" dirty="0"/>
              <a:t>Après réception des CV, les candidats sont sélectionnés.</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Lors de l’entrevue distante avec une IA, l’échange est transcrit pour une analyse ultérieure.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Une autre IA spécialisée, un auditeur EDI, analyse l’échange après l’entrevue et doit décider si l’échange est sans aucune discrimination liée à un quelconque stéréotype.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Ne serait-ce pas une bonne approche pour régler la problématique soulevée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propose de monter ce scénario avec des LLM du marché. Les échanges sont textuels mais il est facile d’imaginer qu’un échange verbal peut être aisément transcrit en texte et vice-versa (avec les technologies speech-to-</a:t>
            </a:r>
            <a:r>
              <a:rPr lang="fr-CA" dirty="0" err="1"/>
              <a:t>text</a:t>
            </a:r>
            <a:r>
              <a:rPr lang="fr-CA" dirty="0"/>
              <a:t> et </a:t>
            </a:r>
            <a:r>
              <a:rPr lang="fr-CA" dirty="0" err="1"/>
              <a:t>text</a:t>
            </a:r>
            <a:r>
              <a:rPr lang="fr-CA" dirty="0"/>
              <a:t>-to-speech).</a:t>
            </a:r>
          </a:p>
          <a:p>
            <a:pPr marL="0" indent="0">
              <a:buFont typeface="Arial" panose="020B0604020202020204" pitchFamily="34" charset="0"/>
              <a:buNone/>
            </a:pPr>
            <a:endParaRPr lang="fr-CA"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Nous allons montrer que les LLM du marché permettent de créer de toute pièce des conversations avec ou sans biais et que ces mêmes LLM permettent de les détecter leur présence ou non. </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391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L’approche consiste à créer un jeu de données synthétiques de conversations de recrutement entre un recruteur , simulé par un LLM, et un candidat, simulé également par un LLM, en introduisant différents biais chez le recruteur avec les techniques de </a:t>
            </a:r>
            <a:r>
              <a:rPr lang="fr-CA" dirty="0" err="1"/>
              <a:t>prompting</a:t>
            </a:r>
            <a:r>
              <a:rPr lang="fr-CA" dirty="0"/>
              <a:t>.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Puis, nous allons faire analyser ces conversations par un auditeur, simulé par un LLM, afin de détecter la présence ou non des biais. </a:t>
            </a:r>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2956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Pour faire converser les 2 IA, il faut une structure de prompts.</a:t>
            </a:r>
          </a:p>
          <a:p>
            <a:pPr marL="0" indent="0">
              <a:buFont typeface="Arial" panose="020B0604020202020204" pitchFamily="34" charset="0"/>
              <a:buNone/>
            </a:pPr>
            <a:r>
              <a:rPr lang="fr-CA" dirty="0"/>
              <a:t>Le prompt c’est ce que l’on demande à notre LLM de générer.</a:t>
            </a:r>
          </a:p>
          <a:p>
            <a:pPr marL="0" indent="0">
              <a:buFont typeface="Arial" panose="020B0604020202020204" pitchFamily="34" charset="0"/>
              <a:buNone/>
            </a:pPr>
            <a:r>
              <a:rPr lang="fr-CA" dirty="0"/>
              <a:t>Ici on lui demande de donner une suite à un échange déjà lancé.</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J’ai 3 modèles de prompt, un pour chaque « </a:t>
            </a:r>
            <a:r>
              <a:rPr lang="fr-CA" dirty="0" err="1"/>
              <a:t>personna</a:t>
            </a:r>
            <a:r>
              <a:rPr lang="fr-CA" dirty="0"/>
              <a:t> » : candidat, recruteur et auditeur.</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lui indique son rôle, par exemple : tu es un recruteur qui travaille pour une entreprise de commerce d’articles de sports.</a:t>
            </a:r>
          </a:p>
          <a:p>
            <a:pPr marL="0" indent="0">
              <a:buFont typeface="Arial" panose="020B0604020202020204" pitchFamily="34" charset="0"/>
              <a:buNone/>
            </a:pPr>
            <a:endParaRPr lang="fr-CA"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Je lui donne son objectif, par exemple : tu dois recruter un responsable commercial qui sera amené à développer une nouvelle branche de produits de sports.</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lui précise la manifestation de son biais le cas échéant (cas du recruteur), par exemple : tu penses que les femmes sont moins bonnes commerciales que les hommes en particulier dans la </a:t>
            </a:r>
            <a:r>
              <a:rPr lang="fr-CA" dirty="0" err="1"/>
              <a:t>clotûre</a:t>
            </a:r>
            <a:r>
              <a:rPr lang="fr-CA" dirty="0"/>
              <a:t> d’une vente.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lui rappelle les échanges précédents (la mémoire de ce qui s’est déjà dit).</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l’invite à formuler la suite sous forme de texte (la réponse à la dernière question du candidat par exemple).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Et ainsi de suite, en alternant les prompts entre candidat et recruteur.</a:t>
            </a:r>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1717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Voici 2 exemples de conversation générée.</a:t>
            </a:r>
          </a:p>
          <a:p>
            <a:pPr marL="0" indent="0">
              <a:buFont typeface="Arial" panose="020B0604020202020204" pitchFamily="34" charset="0"/>
              <a:buNone/>
            </a:pPr>
            <a:r>
              <a:rPr lang="fr-CA" dirty="0"/>
              <a:t>A gauche, la conversation entre un candidat avec le recruteur biaisé.</a:t>
            </a:r>
          </a:p>
          <a:p>
            <a:pPr marL="0" indent="0">
              <a:buFont typeface="Arial" panose="020B0604020202020204" pitchFamily="34" charset="0"/>
              <a:buNone/>
            </a:pPr>
            <a:r>
              <a:rPr lang="fr-CA" dirty="0"/>
              <a:t>A droite sans le biais (poste identique).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La réponse de l’auditeur IA est en rouge –&gt; que je vais zoomer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7625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Ici nous avons un biais sur l’origine ethnique du candidat.</a:t>
            </a:r>
          </a:p>
          <a:p>
            <a:pPr marL="0" indent="0">
              <a:buFont typeface="Arial" panose="020B0604020202020204" pitchFamily="34" charset="0"/>
              <a:buNone/>
            </a:pPr>
            <a:r>
              <a:rPr lang="fr-CA" dirty="0"/>
              <a:t> </a:t>
            </a:r>
          </a:p>
          <a:p>
            <a:pPr marL="0" indent="0">
              <a:buFont typeface="Arial" panose="020B0604020202020204" pitchFamily="34" charset="0"/>
              <a:buNone/>
            </a:pPr>
            <a:r>
              <a:rPr lang="fr-CA" dirty="0"/>
              <a:t>L’auditeur donne un score sur la présence de biais : </a:t>
            </a:r>
          </a:p>
          <a:p>
            <a:pPr marL="0" indent="0">
              <a:buFont typeface="Arial" panose="020B0604020202020204" pitchFamily="34" charset="0"/>
              <a:buNone/>
            </a:pPr>
            <a:r>
              <a:rPr lang="fr-CA" dirty="0"/>
              <a:t>0% </a:t>
            </a:r>
            <a:r>
              <a:rPr lang="fr-CA" dirty="0">
                <a:sym typeface="Wingdings" panose="05000000000000000000" pitchFamily="2" charset="2"/>
              </a:rPr>
              <a:t> </a:t>
            </a:r>
            <a:r>
              <a:rPr lang="fr-CA" dirty="0"/>
              <a:t>pas de présence de biais détectée</a:t>
            </a:r>
          </a:p>
          <a:p>
            <a:pPr marL="0" indent="0">
              <a:buFont typeface="Arial" panose="020B0604020202020204" pitchFamily="34" charset="0"/>
              <a:buNone/>
            </a:pPr>
            <a:r>
              <a:rPr lang="fr-CA" dirty="0"/>
              <a:t>100% </a:t>
            </a:r>
            <a:r>
              <a:rPr lang="fr-CA" dirty="0">
                <a:sym typeface="Wingdings" panose="05000000000000000000" pitchFamily="2" charset="2"/>
              </a:rPr>
              <a:t> présence absolument certaine de biais détectée </a:t>
            </a: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165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J’ai généré 1536 paires de conversations biaisées et non biaisées, avec 10 types de biais différents sur 48 postes différents.</a:t>
            </a:r>
          </a:p>
          <a:p>
            <a:pPr marL="0" indent="0">
              <a:buFont typeface="Arial" panose="020B0604020202020204" pitchFamily="34" charset="0"/>
              <a:buNone/>
            </a:pPr>
            <a:r>
              <a:rPr lang="fr-CA" dirty="0"/>
              <a:t>J’ai soumis ces conversations à l’auditeur IA qui évalue le biais avec un score.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Voici une statistique intéressante :</a:t>
            </a:r>
          </a:p>
          <a:p>
            <a:pPr marL="171450" indent="-171450">
              <a:buFontTx/>
              <a:buChar char="-"/>
            </a:pPr>
            <a:r>
              <a:rPr lang="fr-CA" dirty="0"/>
              <a:t>Distribution des scores attribués par l’auditeur IA tout biais confondu : boite à moustache (</a:t>
            </a:r>
            <a:r>
              <a:rPr lang="fr-CA" dirty="0" err="1"/>
              <a:t>boxplot</a:t>
            </a:r>
            <a:r>
              <a:rPr lang="fr-CA" dirty="0"/>
              <a:t>)</a:t>
            </a:r>
          </a:p>
          <a:p>
            <a:pPr marL="171450" indent="-171450">
              <a:buFontTx/>
              <a:buChar char="-"/>
            </a:pPr>
            <a:endParaRPr lang="fr-CA"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Il y a une claire </a:t>
            </a:r>
            <a:r>
              <a:rPr lang="fr-CA"/>
              <a:t>démarcation des </a:t>
            </a:r>
            <a:r>
              <a:rPr lang="fr-CA" dirty="0"/>
              <a:t>scores entre une conversation avec un recruteur biaisé et non biaisé.</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Autrement dit, il existe une </a:t>
            </a:r>
            <a:r>
              <a:rPr lang="fr-CA" b="0" i="0" dirty="0">
                <a:solidFill>
                  <a:srgbClr val="212121"/>
                </a:solidFill>
                <a:effectLst/>
                <a:latin typeface="Roboto" panose="020F0502020204030204" pitchFamily="2" charset="0"/>
              </a:rPr>
              <a:t>différence significative des scores entre biais et non biais.</a:t>
            </a:r>
          </a:p>
          <a:p>
            <a:pPr marL="0" indent="0">
              <a:buFont typeface="Arial" panose="020B0604020202020204" pitchFamily="34" charset="0"/>
              <a:buNone/>
            </a:pPr>
            <a:endParaRPr lang="fr-CA" b="0" i="0" dirty="0">
              <a:solidFill>
                <a:srgbClr val="212121"/>
              </a:solidFill>
              <a:effectLst/>
              <a:latin typeface="Roboto" panose="020F0502020204030204" pitchFamily="2"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1787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Voici la liste des manifestations de biais qui ont été injectés par prompt dans l’IA recruteur.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 </a:t>
            </a:r>
          </a:p>
          <a:p>
            <a:pPr marL="0" indent="0">
              <a:buFont typeface="Arial" panose="020B0604020202020204" pitchFamily="34" charset="0"/>
              <a:buNone/>
            </a:pPr>
            <a:r>
              <a:rPr lang="fr-CA" dirty="0"/>
              <a:t>On a 2 autres statistiques intéressantes :</a:t>
            </a:r>
          </a:p>
          <a:p>
            <a:pPr marL="171450" indent="-171450">
              <a:buFontTx/>
              <a:buChar char="-"/>
            </a:pPr>
            <a:r>
              <a:rPr lang="fr-CA" dirty="0"/>
              <a:t>Distribution des scores attribués par l’auditeur IA par type de biais : boite à moustache (</a:t>
            </a:r>
            <a:r>
              <a:rPr lang="fr-CA" dirty="0" err="1"/>
              <a:t>boxplot</a:t>
            </a:r>
            <a:r>
              <a:rPr lang="fr-CA" dirty="0"/>
              <a:t>)</a:t>
            </a:r>
          </a:p>
          <a:p>
            <a:pPr marL="171450" indent="-171450">
              <a:buFontTx/>
              <a:buChar char="-"/>
            </a:pPr>
            <a:r>
              <a:rPr lang="fr-CA" dirty="0"/>
              <a:t>Un test </a:t>
            </a:r>
            <a:r>
              <a:rPr lang="fr-FR" dirty="0"/>
              <a:t>de Mann-Whitney pour déterminer si les 2 groupes de score sont significativement différents</a:t>
            </a:r>
            <a:endParaRPr lang="fr-CA" dirty="0"/>
          </a:p>
          <a:p>
            <a:pPr marL="171450" indent="-171450">
              <a:buFontTx/>
              <a:buChar char="-"/>
            </a:pPr>
            <a:endParaRPr lang="fr-CA" dirty="0"/>
          </a:p>
          <a:p>
            <a:pPr marL="0" indent="0">
              <a:buFont typeface="Arial" panose="020B0604020202020204" pitchFamily="34" charset="0"/>
              <a:buNone/>
            </a:pPr>
            <a:r>
              <a:rPr lang="fr-CA" dirty="0"/>
              <a:t>Il y a une claire démarcation des scores entre une conversation avec un recruteur biaisé et non biaisé.</a:t>
            </a:r>
          </a:p>
          <a:p>
            <a:pPr marL="0" indent="0">
              <a:buFont typeface="Arial" panose="020B0604020202020204" pitchFamily="34" charset="0"/>
              <a:buNone/>
            </a:pPr>
            <a:r>
              <a:rPr lang="fr-CA" dirty="0"/>
              <a:t>Cependant la démarcation est moins prononcée pour les biais liés à l’apparence notamment.</a:t>
            </a:r>
          </a:p>
          <a:p>
            <a:pPr marL="0" indent="0">
              <a:buFont typeface="Arial" panose="020B0604020202020204" pitchFamily="34" charset="0"/>
              <a:buNone/>
            </a:pPr>
            <a:endParaRPr lang="fr-CA"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b="0" i="0" dirty="0">
                <a:solidFill>
                  <a:srgbClr val="212121"/>
                </a:solidFill>
                <a:effectLst/>
                <a:latin typeface="Roboto" panose="020F0502020204030204" pitchFamily="2" charset="0"/>
              </a:rPr>
              <a:t>Autrement dit, un simple LLM avec une ingénierie de prompt relativement triviale peut détecter, avec plus ou moins de subtilité, des suspicions de biais dans des échanges lors d’un recrutement.</a:t>
            </a: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521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Pour monter ce scénario, voici les technologies que j’ai mise en œuvre.</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Pour les LLM, j’ai testé GPT-3.5 d’</a:t>
            </a:r>
            <a:r>
              <a:rPr lang="fr-CA" dirty="0" err="1"/>
              <a:t>OpenAI</a:t>
            </a:r>
            <a:r>
              <a:rPr lang="fr-CA" dirty="0"/>
              <a:t> pour le rôle de candidat et de recruteur (impossible avec GPT-4 en raison du contrôle effectué par </a:t>
            </a:r>
            <a:r>
              <a:rPr lang="fr-CA" dirty="0" err="1"/>
              <a:t>OpenAI</a:t>
            </a:r>
            <a:r>
              <a:rPr lang="fr-CA" dirty="0"/>
              <a:t> sur l’éthique) et Mistral-medium pour le rôle d’auditeur (d’autres modèles seront évalués dans mon mémoire).</a:t>
            </a:r>
          </a:p>
          <a:p>
            <a:pPr marL="0" indent="0">
              <a:buFont typeface="Arial" panose="020B0604020202020204" pitchFamily="34" charset="0"/>
              <a:buNone/>
            </a:pPr>
            <a:r>
              <a:rPr lang="fr-CA" dirty="0"/>
              <a:t>Le tout fonctionne en python sur Google </a:t>
            </a:r>
            <a:r>
              <a:rPr lang="fr-CA" dirty="0" err="1"/>
              <a:t>Colab</a:t>
            </a:r>
            <a:r>
              <a:rPr lang="fr-CA" dirty="0"/>
              <a:t>.</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303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J’ai également monté un prototype conversationnel de type « chat bot » ou le recruteur est une IA, le candidat est joué par l’utilisateur et l’auditeur est une IA. </a:t>
            </a:r>
          </a:p>
          <a:p>
            <a:pPr marL="0" indent="0">
              <a:buFont typeface="Arial" panose="020B0604020202020204" pitchFamily="34" charset="0"/>
              <a:buNone/>
            </a:pPr>
            <a:r>
              <a:rPr lang="fr-CA" dirty="0"/>
              <a:t>Cela permet d’expérimenter la manifestation du biais et vérifier si l’auditeur le détecte.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Je vais vous montrer 2 vidéos, l’une avec un cas de biais non détecté et l’autre avec un cas de biais correctement détecté.</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Le biais est un biais lié au genre. </a:t>
            </a:r>
          </a:p>
          <a:p>
            <a:pPr marL="0" indent="0">
              <a:buFont typeface="Arial" panose="020B0604020202020204" pitchFamily="34" charset="0"/>
              <a:buNone/>
            </a:pPr>
            <a:r>
              <a:rPr lang="fr-CA" dirty="0"/>
              <a:t>Attention, ce qui suit n’est pas ce que je pense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C’est un exemple de biais de genre que l’on trouve malheureusement encore souvent dans le monde TI.</a:t>
            </a:r>
          </a:p>
          <a:p>
            <a:pPr marL="0" indent="0">
              <a:buFont typeface="Arial" panose="020B0604020202020204" pitchFamily="34" charset="0"/>
              <a:buNone/>
            </a:pPr>
            <a:r>
              <a:rPr lang="fr-CA" dirty="0"/>
              <a:t>Le recruteur pense que les femmes sont moins compétentes que les hommes dans les postes d’ingénierie logicielle.</a:t>
            </a:r>
          </a:p>
          <a:p>
            <a:endParaRPr lang="fr-FR"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9916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CA" sz="1200" dirty="0"/>
              <a:t>Me présenter</a:t>
            </a:r>
          </a:p>
          <a:p>
            <a:pPr marL="628650" lvl="1" indent="-171450">
              <a:buFont typeface="Arial" panose="020B0604020202020204" pitchFamily="34" charset="0"/>
              <a:buChar char="•"/>
            </a:pPr>
            <a:r>
              <a:rPr lang="fr-CA" sz="1200" dirty="0"/>
              <a:t>Qui suis-je ?</a:t>
            </a:r>
          </a:p>
          <a:p>
            <a:pPr marL="628650" lvl="1" indent="-171450">
              <a:buFont typeface="Arial" panose="020B0604020202020204" pitchFamily="34" charset="0"/>
              <a:buChar char="•"/>
            </a:pPr>
            <a:r>
              <a:rPr lang="fr-CA" sz="1200" dirty="0"/>
              <a:t>Ce qui m’anime</a:t>
            </a:r>
          </a:p>
          <a:p>
            <a:pPr marL="171450" indent="-171450">
              <a:buFont typeface="Arial" panose="020B0604020202020204" pitchFamily="34" charset="0"/>
              <a:buChar char="•"/>
            </a:pPr>
            <a:r>
              <a:rPr lang="fr-CA" sz="1200" dirty="0"/>
              <a:t>Mettons la table</a:t>
            </a:r>
          </a:p>
          <a:p>
            <a:pPr marL="628650" lvl="1" indent="-171450">
              <a:buFont typeface="Arial" panose="020B0604020202020204" pitchFamily="34" charset="0"/>
              <a:buChar char="•"/>
            </a:pPr>
            <a:r>
              <a:rPr lang="fr-CA" sz="1200" dirty="0"/>
              <a:t>Pourquoi j’ai choisi ce sujet</a:t>
            </a:r>
          </a:p>
          <a:p>
            <a:pPr marL="628650" lvl="1" indent="-171450">
              <a:buFont typeface="Arial" panose="020B0604020202020204" pitchFamily="34" charset="0"/>
              <a:buChar char="•"/>
            </a:pPr>
            <a:r>
              <a:rPr lang="fr-CA" sz="1200" dirty="0"/>
              <a:t>Quelle problématique je cherche à résoudre ?</a:t>
            </a:r>
          </a:p>
          <a:p>
            <a:pPr marL="171450" indent="-171450">
              <a:buFont typeface="Arial" panose="020B0604020202020204" pitchFamily="34" charset="0"/>
              <a:buChar char="•"/>
            </a:pPr>
            <a:r>
              <a:rPr lang="fr-CA" sz="1200" dirty="0"/>
              <a:t>Plongeons dans le sujet</a:t>
            </a:r>
          </a:p>
          <a:p>
            <a:pPr marL="628650" lvl="1" indent="-171450">
              <a:buFont typeface="Arial" panose="020B0604020202020204" pitchFamily="34" charset="0"/>
              <a:buChar char="•"/>
            </a:pPr>
            <a:r>
              <a:rPr lang="fr-CA" sz="1200" dirty="0"/>
              <a:t>Contexte</a:t>
            </a:r>
          </a:p>
          <a:p>
            <a:pPr marL="628650" lvl="1" indent="-171450">
              <a:buFont typeface="Arial" panose="020B0604020202020204" pitchFamily="34" charset="0"/>
              <a:buChar char="•"/>
            </a:pPr>
            <a:r>
              <a:rPr lang="fr-CA" sz="1200" dirty="0"/>
              <a:t>Prototype développé</a:t>
            </a:r>
          </a:p>
          <a:p>
            <a:pPr marL="628650" lvl="1" indent="-171450">
              <a:buFont typeface="Arial" panose="020B0604020202020204" pitchFamily="34" charset="0"/>
              <a:buChar char="•"/>
            </a:pPr>
            <a:r>
              <a:rPr lang="fr-CA" sz="1200" dirty="0"/>
              <a:t>Démonstration</a:t>
            </a:r>
          </a:p>
          <a:p>
            <a:pPr marL="628650" lvl="1" indent="-171450">
              <a:buFont typeface="Arial" panose="020B0604020202020204" pitchFamily="34" charset="0"/>
              <a:buChar char="•"/>
            </a:pPr>
            <a:r>
              <a:rPr lang="fr-CA" sz="1200" dirty="0"/>
              <a:t>Premiers résultats</a:t>
            </a:r>
          </a:p>
          <a:p>
            <a:pPr marL="171450" indent="-171450">
              <a:buFont typeface="Arial" panose="020B0604020202020204" pitchFamily="34" charset="0"/>
              <a:buChar char="•"/>
            </a:pPr>
            <a:r>
              <a:rPr lang="fr-CA" sz="1200" dirty="0"/>
              <a:t>Et la suite ?</a:t>
            </a:r>
          </a:p>
          <a:p>
            <a:pPr marL="628650" lvl="1" indent="-171450">
              <a:buFont typeface="Arial" panose="020B0604020202020204" pitchFamily="34" charset="0"/>
              <a:buChar char="•"/>
            </a:pPr>
            <a:r>
              <a:rPr lang="fr-CA" sz="1200" dirty="0"/>
              <a:t>Ce que je compte accomplir dans mon mémoire</a:t>
            </a:r>
          </a:p>
          <a:p>
            <a:pPr marL="628650" lvl="1" indent="-171450">
              <a:buFont typeface="Arial" panose="020B0604020202020204" pitchFamily="34" charset="0"/>
              <a:buChar char="•"/>
            </a:pPr>
            <a:r>
              <a:rPr lang="fr-CA" sz="1200" dirty="0"/>
              <a:t>Pensez-vous que c’est bon sujet ?</a:t>
            </a:r>
          </a:p>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2</a:t>
            </a:fld>
            <a:endParaRPr lang="fr-CA"/>
          </a:p>
        </p:txBody>
      </p:sp>
    </p:spTree>
    <p:extLst>
      <p:ext uri="{BB962C8B-B14F-4D97-AF65-F5344CB8AC3E}">
        <p14:creationId xmlns:p14="http://schemas.microsoft.com/office/powerpoint/2010/main" val="35972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Démo sans biais détecté.</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420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Démo avec biais détecté.</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9939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CA" b="0" i="0" dirty="0">
                <a:solidFill>
                  <a:srgbClr val="212121"/>
                </a:solidFill>
                <a:effectLst/>
                <a:latin typeface="Roboto" panose="020F0502020204030204" pitchFamily="2" charset="0"/>
              </a:rPr>
              <a:t>Rappelons l'intention du projet:</a:t>
            </a:r>
          </a:p>
          <a:p>
            <a:pPr algn="l"/>
            <a:endParaRPr lang="fr-CA" b="0" i="0" dirty="0">
              <a:solidFill>
                <a:srgbClr val="212121"/>
              </a:solidFill>
              <a:effectLst/>
              <a:latin typeface="Roboto" panose="020F0502020204030204" pitchFamily="2" charset="0"/>
            </a:endParaRPr>
          </a:p>
          <a:p>
            <a:pPr algn="l">
              <a:buFont typeface="Arial" panose="020B0604020202020204" pitchFamily="34" charset="0"/>
              <a:buNone/>
            </a:pPr>
            <a:r>
              <a:rPr lang="fr-CA" b="0" i="0" dirty="0">
                <a:solidFill>
                  <a:srgbClr val="212121"/>
                </a:solidFill>
                <a:effectLst/>
                <a:latin typeface="Roboto" panose="020F0502020204030204" pitchFamily="2" charset="0"/>
              </a:rPr>
              <a:t>Nous voulons construire un agent IA capable de détecter des biais dans les conversations de recrutement (que nous n'avons jamais car aucune entreprise ne fournit ce genre de données : alors nous devons nous même produire ces échanges).</a:t>
            </a:r>
          </a:p>
          <a:p>
            <a:pPr algn="l">
              <a:buFont typeface="Arial" panose="020B0604020202020204" pitchFamily="34" charset="0"/>
              <a:buNone/>
            </a:pPr>
            <a:endParaRPr lang="fr-CA" b="0" i="0" dirty="0">
              <a:solidFill>
                <a:srgbClr val="212121"/>
              </a:solidFill>
              <a:effectLst/>
              <a:latin typeface="Roboto" panose="020F0502020204030204" pitchFamily="2" charset="0"/>
            </a:endParaRPr>
          </a:p>
          <a:p>
            <a:pPr algn="l">
              <a:buFont typeface="Arial" panose="020B0604020202020204" pitchFamily="34" charset="0"/>
              <a:buNone/>
            </a:pPr>
            <a:r>
              <a:rPr lang="fr-CA" b="0" i="0" dirty="0">
                <a:solidFill>
                  <a:srgbClr val="212121"/>
                </a:solidFill>
                <a:effectLst/>
                <a:latin typeface="Roboto" panose="020F0502020204030204" pitchFamily="2" charset="0"/>
              </a:rPr>
              <a:t>Pourquoi voulons nous faire ceci ? parce que nous pensons que bientôt les entrevues de recrutement seront faites par des IA et que les entreprises voudront se protéger vis à vis de la loi EDI (équité diversité inclusion).</a:t>
            </a:r>
          </a:p>
          <a:p>
            <a:pPr algn="l">
              <a:buFont typeface="Arial" panose="020B0604020202020204" pitchFamily="34" charset="0"/>
              <a:buNone/>
            </a:pPr>
            <a:endParaRPr lang="fr-CA" b="0" i="0" dirty="0">
              <a:solidFill>
                <a:srgbClr val="212121"/>
              </a:solidFill>
              <a:effectLst/>
              <a:latin typeface="Roboto" panose="020F0502020204030204" pitchFamily="2" charset="0"/>
            </a:endParaRPr>
          </a:p>
          <a:p>
            <a:pPr algn="l">
              <a:buFont typeface="Arial" panose="020B0604020202020204" pitchFamily="34" charset="0"/>
              <a:buNone/>
            </a:pPr>
            <a:r>
              <a:rPr lang="fr-CA" b="0" i="0" dirty="0">
                <a:solidFill>
                  <a:srgbClr val="212121"/>
                </a:solidFill>
                <a:effectLst/>
                <a:latin typeface="Roboto" panose="020F0502020204030204" pitchFamily="2" charset="0"/>
              </a:rPr>
              <a:t>Alors comment le faire ? en utilisant un auditeur IA qui évalue la potentialité d'un biais. Notre candidat (ici) est une IA. Bien sûr elle a des biais (comme les humains) mais ici on s'intéresse au biais induit par le recruteur et c'est pour cette raison que nous avons créé le personnage anti-biais pour le candidat (pour mettre le focus sur le biais du recruteur quand on active le biais).</a:t>
            </a:r>
          </a:p>
          <a:p>
            <a:pPr algn="l"/>
            <a:endParaRPr lang="fr-CA" b="0" i="0" dirty="0">
              <a:solidFill>
                <a:srgbClr val="212121"/>
              </a:solidFill>
              <a:effectLst/>
              <a:latin typeface="Roboto" panose="020F0502020204030204" pitchFamily="2" charset="0"/>
            </a:endParaRPr>
          </a:p>
          <a:p>
            <a:pPr algn="l"/>
            <a:r>
              <a:rPr lang="fr-CA" b="0" i="0" dirty="0">
                <a:solidFill>
                  <a:srgbClr val="212121"/>
                </a:solidFill>
                <a:effectLst/>
                <a:latin typeface="Roboto" panose="020F0502020204030204" pitchFamily="2" charset="0"/>
              </a:rPr>
              <a:t>Nous venons de tester (statistiquement) qu'avec l'auditeur AI (auditeur mistral local non fine-</a:t>
            </a:r>
            <a:r>
              <a:rPr lang="fr-CA" b="0" i="0" dirty="0" err="1">
                <a:solidFill>
                  <a:srgbClr val="212121"/>
                </a:solidFill>
                <a:effectLst/>
                <a:latin typeface="Roboto" panose="020F0502020204030204" pitchFamily="2" charset="0"/>
              </a:rPr>
              <a:t>tuné</a:t>
            </a:r>
            <a:r>
              <a:rPr lang="fr-CA" b="0" i="0" dirty="0">
                <a:solidFill>
                  <a:srgbClr val="212121"/>
                </a:solidFill>
                <a:effectLst/>
                <a:latin typeface="Roboto" panose="020F0502020204030204" pitchFamily="2" charset="0"/>
              </a:rPr>
              <a:t>), il existe bien une différence significative entre les conversations avec biais et sans biais.</a:t>
            </a:r>
          </a:p>
          <a:p>
            <a:pPr algn="l"/>
            <a:endParaRPr lang="fr-CA" b="0" i="0" dirty="0">
              <a:solidFill>
                <a:srgbClr val="212121"/>
              </a:solidFill>
              <a:effectLst/>
              <a:latin typeface="Roboto" panose="020F0502020204030204" pitchFamily="2" charset="0"/>
            </a:endParaRPr>
          </a:p>
          <a:p>
            <a:pPr algn="l"/>
            <a:r>
              <a:rPr lang="fr-CA" b="0" i="0" dirty="0">
                <a:solidFill>
                  <a:srgbClr val="212121"/>
                </a:solidFill>
                <a:effectLst/>
                <a:latin typeface="Roboto" panose="020F0502020204030204" pitchFamily="2" charset="0"/>
              </a:rPr>
              <a:t>On peut donc conclure que le modèle utilisé (sans fine tuning) est déjà capable de faire cette séparation (uniquement avec l'ingénierie de prompt).</a:t>
            </a:r>
          </a:p>
          <a:p>
            <a:pPr algn="l"/>
            <a:endParaRPr lang="fr-CA" b="0" i="0" dirty="0">
              <a:solidFill>
                <a:srgbClr val="212121"/>
              </a:solidFill>
              <a:effectLst/>
              <a:latin typeface="Roboto" panose="020F0502020204030204" pitchFamily="2" charset="0"/>
            </a:endParaRPr>
          </a:p>
          <a:p>
            <a:pPr algn="l"/>
            <a:r>
              <a:rPr lang="fr-CA" b="0" i="0" dirty="0">
                <a:solidFill>
                  <a:srgbClr val="212121"/>
                </a:solidFill>
                <a:effectLst/>
                <a:latin typeface="Roboto" panose="020F0502020204030204" pitchFamily="2" charset="0"/>
              </a:rPr>
              <a:t>🎖️ C'est déjà un premier résultat important.</a:t>
            </a:r>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0957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Voici le plan de mon mémoire.</a:t>
            </a:r>
          </a:p>
          <a:p>
            <a:pPr marL="0" indent="0">
              <a:buFont typeface="Arial" panose="020B0604020202020204" pitchFamily="34" charset="0"/>
              <a:buNone/>
            </a:pPr>
            <a:r>
              <a:rPr lang="fr-CA" dirty="0"/>
              <a:t>Encore beaucoup de travail à faire mais je suis très enthousiaste pour la suite.</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3995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Merci pour votre écoute, je reviendrais vous présenter les résultats de mon travail en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Est-ce un sujet intéressant ?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Avez-vous des questions pour moi ?</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Avez-vous des suggestions pour moi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CA" dirty="0"/>
          </a:p>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2057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https://arxiv.org/pdf/2303.18223</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7650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27</a:t>
            </a:fld>
            <a:endParaRPr lang="fr-CA"/>
          </a:p>
        </p:txBody>
      </p:sp>
    </p:spTree>
    <p:extLst>
      <p:ext uri="{BB962C8B-B14F-4D97-AF65-F5344CB8AC3E}">
        <p14:creationId xmlns:p14="http://schemas.microsoft.com/office/powerpoint/2010/main" val="168419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6251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CA" dirty="0"/>
              <a:t>Nombres de LLM recensés</a:t>
            </a:r>
          </a:p>
          <a:p>
            <a:pPr marL="171450" indent="-171450">
              <a:buFont typeface="Arial" panose="020B0604020202020204" pitchFamily="34" charset="0"/>
              <a:buChar char="•"/>
            </a:pPr>
            <a:r>
              <a:rPr lang="fr-CA" dirty="0"/>
              <a:t>Nb de paramètres de GPT-3</a:t>
            </a:r>
          </a:p>
          <a:p>
            <a:pPr marL="171450" indent="-171450">
              <a:buFont typeface="Arial" panose="020B0604020202020204" pitchFamily="34" charset="0"/>
              <a:buChar char="•"/>
            </a:pPr>
            <a:r>
              <a:rPr lang="fr-CA" dirty="0"/>
              <a:t>Année de l’invention du transformer</a:t>
            </a:r>
          </a:p>
          <a:p>
            <a:pPr marL="171450" indent="-171450">
              <a:buFont typeface="Arial" panose="020B0604020202020204" pitchFamily="34" charset="0"/>
              <a:buChar char="•"/>
            </a:pPr>
            <a:r>
              <a:rPr lang="fr-CA" dirty="0"/>
              <a:t>Taille du corpus d’apprentissage de T5 (C4 : </a:t>
            </a:r>
            <a:r>
              <a:rPr lang="en-US" dirty="0"/>
              <a:t>Colossal Clean Crawled Corpus</a:t>
            </a:r>
            <a:r>
              <a:rPr lang="fr-CA" dirty="0"/>
              <a:t>)</a:t>
            </a:r>
          </a:p>
          <a:p>
            <a:pPr marL="171450" indent="-171450">
              <a:buFont typeface="Arial" panose="020B0604020202020204" pitchFamily="34" charset="0"/>
              <a:buChar char="•"/>
            </a:pPr>
            <a:r>
              <a:rPr lang="fr-CA" dirty="0"/>
              <a:t>Nb de paramètres de</a:t>
            </a:r>
            <a:r>
              <a:rPr lang="fr-CA" b="0" i="0" dirty="0">
                <a:solidFill>
                  <a:srgbClr val="0D0D0D"/>
                </a:solidFill>
                <a:effectLst/>
                <a:latin typeface="Söhne"/>
              </a:rPr>
              <a:t>s 2 modèles LLM les plus gros créés depuis 2019 : </a:t>
            </a:r>
            <a:r>
              <a:rPr lang="fr-CA" b="0" i="0" dirty="0" err="1">
                <a:solidFill>
                  <a:srgbClr val="0D0D0D"/>
                </a:solidFill>
                <a:effectLst/>
                <a:latin typeface="Söhne"/>
              </a:rPr>
              <a:t>GLaM</a:t>
            </a:r>
            <a:r>
              <a:rPr lang="fr-CA" b="0" i="0" dirty="0">
                <a:solidFill>
                  <a:srgbClr val="0D0D0D"/>
                </a:solidFill>
                <a:effectLst/>
                <a:latin typeface="Söhne"/>
              </a:rPr>
              <a:t> de Google et </a:t>
            </a:r>
            <a:r>
              <a:rPr lang="fr-CA" b="0" i="0" dirty="0" err="1">
                <a:solidFill>
                  <a:srgbClr val="0D0D0D"/>
                </a:solidFill>
                <a:effectLst/>
                <a:latin typeface="Söhne"/>
              </a:rPr>
              <a:t>PanGu</a:t>
            </a:r>
            <a:r>
              <a:rPr lang="fr-CA" b="0" i="0" dirty="0">
                <a:solidFill>
                  <a:srgbClr val="0D0D0D"/>
                </a:solidFill>
                <a:effectLst/>
                <a:latin typeface="Söhne"/>
              </a:rPr>
              <a:t>-</a:t>
            </a:r>
            <a:r>
              <a:rPr lang="el-GR" dirty="0"/>
              <a:t>Σ</a:t>
            </a:r>
            <a:r>
              <a:rPr lang="fr-CA" dirty="0"/>
              <a:t> de Huawei</a:t>
            </a:r>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29</a:t>
            </a:fld>
            <a:endParaRPr lang="fr-CA"/>
          </a:p>
        </p:txBody>
      </p:sp>
    </p:spTree>
    <p:extLst>
      <p:ext uri="{BB962C8B-B14F-4D97-AF65-F5344CB8AC3E}">
        <p14:creationId xmlns:p14="http://schemas.microsoft.com/office/powerpoint/2010/main" val="1083794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La base de leur utilisation ! Générer des textes ! </a:t>
            </a:r>
          </a:p>
          <a:p>
            <a:r>
              <a:rPr lang="fr-CA" dirty="0"/>
              <a:t>Ils peuvent résumer, traduire, suivre des instructions et produire, créer, … donc cela revient à générer des textes mais c’est bien plus que cela !</a:t>
            </a:r>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30</a:t>
            </a:fld>
            <a:endParaRPr lang="fr-CA"/>
          </a:p>
        </p:txBody>
      </p:sp>
    </p:spTree>
    <p:extLst>
      <p:ext uri="{BB962C8B-B14F-4D97-AF65-F5344CB8AC3E}">
        <p14:creationId xmlns:p14="http://schemas.microsoft.com/office/powerpoint/2010/main" val="191758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Tout d’abord je vais me présenter.</a:t>
            </a:r>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3</a:t>
            </a:fld>
            <a:endParaRPr lang="fr-CA"/>
          </a:p>
        </p:txBody>
      </p:sp>
    </p:spTree>
    <p:extLst>
      <p:ext uri="{BB962C8B-B14F-4D97-AF65-F5344CB8AC3E}">
        <p14:creationId xmlns:p14="http://schemas.microsoft.com/office/powerpoint/2010/main" val="1768806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Traduction automatique avancée : stratégie de prompt permettant de traduire des éléments culturels spécifiques </a:t>
            </a:r>
          </a:p>
          <a:p>
            <a:r>
              <a:rPr lang="en-US" dirty="0"/>
              <a:t>Article de B. Yao, « Empowering LLM-based Machine Translation with Cultural Awareness » [15]</a:t>
            </a:r>
          </a:p>
          <a:p>
            <a:endParaRPr lang="en-US" dirty="0"/>
          </a:p>
          <a:p>
            <a:r>
              <a:rPr lang="en-US" dirty="0"/>
              <a:t>ChatGPT(BI) : basic instruction</a:t>
            </a:r>
          </a:p>
          <a:p>
            <a:r>
              <a:rPr lang="en-US" dirty="0"/>
              <a:t>CT : ChatGPT + Cultural item Translation dans le prompt</a:t>
            </a:r>
          </a:p>
          <a:p>
            <a:r>
              <a:rPr lang="en-US" dirty="0"/>
              <a:t>  </a:t>
            </a:r>
          </a:p>
          <a:p>
            <a:r>
              <a:rPr lang="fr-CA" dirty="0"/>
              <a:t>L’exemple d’élément culturel donné dans l’article est la traduction en chinois de : « </a:t>
            </a:r>
            <a:r>
              <a:rPr lang="fr-CA" dirty="0" err="1"/>
              <a:t>alongside</a:t>
            </a:r>
            <a:r>
              <a:rPr lang="fr-CA" dirty="0"/>
              <a:t> </a:t>
            </a:r>
            <a:r>
              <a:rPr lang="fr-CA" dirty="0" err="1"/>
              <a:t>other</a:t>
            </a:r>
            <a:r>
              <a:rPr lang="fr-CA" dirty="0"/>
              <a:t> </a:t>
            </a:r>
            <a:r>
              <a:rPr lang="fr-CA" dirty="0" err="1"/>
              <a:t>Italian</a:t>
            </a:r>
            <a:r>
              <a:rPr lang="fr-CA" dirty="0"/>
              <a:t> </a:t>
            </a:r>
            <a:r>
              <a:rPr lang="fr-CA" dirty="0" err="1"/>
              <a:t>pastries</a:t>
            </a:r>
            <a:r>
              <a:rPr lang="fr-CA" dirty="0"/>
              <a:t> like </a:t>
            </a:r>
            <a:r>
              <a:rPr lang="fr-CA" dirty="0" err="1"/>
              <a:t>cannoli</a:t>
            </a:r>
            <a:r>
              <a:rPr lang="fr-CA" dirty="0"/>
              <a:t> and </a:t>
            </a:r>
            <a:r>
              <a:rPr lang="fr-CA" dirty="0" err="1"/>
              <a:t>sfogliatelle</a:t>
            </a:r>
            <a:r>
              <a:rPr lang="fr-CA" dirty="0"/>
              <a:t> » où les termes culinaires employés sont des pâtisseries spécifiques à l’Italie. </a:t>
            </a:r>
          </a:p>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31</a:t>
            </a:fld>
            <a:endParaRPr lang="fr-CA"/>
          </a:p>
        </p:txBody>
      </p:sp>
    </p:spTree>
    <p:extLst>
      <p:ext uri="{BB962C8B-B14F-4D97-AF65-F5344CB8AC3E}">
        <p14:creationId xmlns:p14="http://schemas.microsoft.com/office/powerpoint/2010/main" val="1230652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b="0" i="0" dirty="0">
                <a:solidFill>
                  <a:srgbClr val="5F6368"/>
                </a:solidFill>
                <a:effectLst/>
                <a:latin typeface="arial" panose="020B0604020202020204" pitchFamily="34" charset="0"/>
              </a:rPr>
              <a:t>GPT : </a:t>
            </a:r>
            <a:r>
              <a:rPr lang="fr-CA" b="0" i="0" dirty="0" err="1">
                <a:solidFill>
                  <a:srgbClr val="5F6368"/>
                </a:solidFill>
                <a:effectLst/>
                <a:latin typeface="arial" panose="020B0604020202020204" pitchFamily="34" charset="0"/>
              </a:rPr>
              <a:t>Generative</a:t>
            </a:r>
            <a:r>
              <a:rPr lang="fr-CA" b="0" i="0" dirty="0">
                <a:solidFill>
                  <a:srgbClr val="5F6368"/>
                </a:solidFill>
                <a:effectLst/>
                <a:latin typeface="arial" panose="020B0604020202020204" pitchFamily="34" charset="0"/>
              </a:rPr>
              <a:t> </a:t>
            </a:r>
            <a:r>
              <a:rPr lang="fr-CA" b="0" i="0" dirty="0" err="1">
                <a:solidFill>
                  <a:srgbClr val="5F6368"/>
                </a:solidFill>
                <a:effectLst/>
                <a:latin typeface="arial" panose="020B0604020202020204" pitchFamily="34" charset="0"/>
              </a:rPr>
              <a:t>pre-trained</a:t>
            </a:r>
            <a:r>
              <a:rPr lang="fr-CA" b="0" i="0" dirty="0">
                <a:solidFill>
                  <a:srgbClr val="5F6368"/>
                </a:solidFill>
                <a:effectLst/>
                <a:latin typeface="arial" panose="020B0604020202020204" pitchFamily="34" charset="0"/>
              </a:rPr>
              <a:t> transformer</a:t>
            </a:r>
          </a:p>
          <a:p>
            <a:endParaRPr lang="fr-CA" b="0" i="0" dirty="0">
              <a:solidFill>
                <a:srgbClr val="5F6368"/>
              </a:solidFill>
              <a:effectLst/>
              <a:latin typeface="arial" panose="020B0604020202020204" pitchFamily="34" charset="0"/>
            </a:endParaRPr>
          </a:p>
          <a:p>
            <a:r>
              <a:rPr lang="fr-CA" dirty="0"/>
              <a:t>« </a:t>
            </a:r>
            <a:r>
              <a:rPr lang="fr-CA" dirty="0" err="1"/>
              <a:t>DiagGPT</a:t>
            </a:r>
            <a:r>
              <a:rPr lang="fr-CA" dirty="0"/>
              <a:t>: An LLM-</a:t>
            </a:r>
            <a:r>
              <a:rPr lang="fr-CA" dirty="0" err="1"/>
              <a:t>based</a:t>
            </a:r>
            <a:r>
              <a:rPr lang="fr-CA" dirty="0"/>
              <a:t> </a:t>
            </a:r>
            <a:r>
              <a:rPr lang="fr-CA" dirty="0" err="1"/>
              <a:t>Chatbot</a:t>
            </a:r>
            <a:r>
              <a:rPr lang="fr-CA" dirty="0"/>
              <a:t> </a:t>
            </a:r>
            <a:r>
              <a:rPr lang="fr-CA" dirty="0" err="1"/>
              <a:t>with</a:t>
            </a:r>
            <a:r>
              <a:rPr lang="fr-CA" dirty="0"/>
              <a:t> </a:t>
            </a:r>
            <a:r>
              <a:rPr lang="fr-CA" dirty="0" err="1"/>
              <a:t>Automatic</a:t>
            </a:r>
            <a:r>
              <a:rPr lang="fr-CA" dirty="0"/>
              <a:t> Topic Management for </a:t>
            </a:r>
            <a:r>
              <a:rPr lang="fr-CA" dirty="0" err="1"/>
              <a:t>Task-Oriented</a:t>
            </a:r>
            <a:r>
              <a:rPr lang="fr-CA" dirty="0"/>
              <a:t> Dialogue » [16]</a:t>
            </a:r>
          </a:p>
          <a:p>
            <a:endParaRPr lang="fr-CA" dirty="0"/>
          </a:p>
          <a:p>
            <a:r>
              <a:rPr lang="fr-CA" dirty="0"/>
              <a:t>l’auteur propose un système composé de 4 LLM collaboratifs, basés sur GPT-4, qui possèdent chacun une responsabilité dans l’élaboration du dialogue avec l’humain.</a:t>
            </a:r>
            <a:endParaRPr lang="fr-CA" b="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451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noProof="0" dirty="0"/>
              <a:t>Génération de code, analyse de code, analyse de documents</a:t>
            </a:r>
          </a:p>
          <a:p>
            <a:endParaRPr lang="en-US" dirty="0"/>
          </a:p>
          <a:p>
            <a:r>
              <a:rPr lang="en-US" dirty="0"/>
              <a:t>Article de S. Wu, « </a:t>
            </a:r>
            <a:r>
              <a:rPr lang="en-US" dirty="0" err="1"/>
              <a:t>NExT</a:t>
            </a:r>
            <a:r>
              <a:rPr lang="en-US" dirty="0"/>
              <a:t>-GPT: Any-to-Any Multimodal LLM » [20] </a:t>
            </a:r>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33</a:t>
            </a:fld>
            <a:endParaRPr lang="fr-CA"/>
          </a:p>
        </p:txBody>
      </p:sp>
    </p:spTree>
    <p:extLst>
      <p:ext uri="{BB962C8B-B14F-4D97-AF65-F5344CB8AC3E}">
        <p14:creationId xmlns:p14="http://schemas.microsoft.com/office/powerpoint/2010/main" val="1455343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Le point de bascule a été l’invention par Google du modèle « Transformer » en 2017 qui a révolutionné le NLP et a été le point de départ pour l’émergence des LLM moins de 2 ans plus tard en 2019 avec le modèle T5 de Google (11 G Param).</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T5 (</a:t>
            </a:r>
            <a:r>
              <a:rPr lang="fr-CA" dirty="0" err="1"/>
              <a:t>Text</a:t>
            </a:r>
            <a:r>
              <a:rPr lang="fr-CA" dirty="0"/>
              <a:t> To </a:t>
            </a:r>
            <a:r>
              <a:rPr lang="fr-CA" dirty="0" err="1"/>
              <a:t>Text</a:t>
            </a:r>
            <a:r>
              <a:rPr lang="fr-CA" dirty="0"/>
              <a:t> Transfer Transformer)</a:t>
            </a:r>
          </a:p>
          <a:p>
            <a:endParaRPr lang="fr-CA" dirty="0"/>
          </a:p>
          <a:p>
            <a:r>
              <a:rPr lang="fr-CA" dirty="0"/>
              <a:t>GPT-1 (117 M param) en juin 2018</a:t>
            </a:r>
          </a:p>
          <a:p>
            <a:r>
              <a:rPr lang="fr-CA" dirty="0"/>
              <a:t>BERT (110 M et 340 M) en octobre 2018 </a:t>
            </a:r>
          </a:p>
          <a:p>
            <a:endParaRPr lang="fr-CA" dirty="0"/>
          </a:p>
          <a:p>
            <a:r>
              <a:rPr lang="fr-CA" dirty="0"/>
              <a:t>BERT « </a:t>
            </a:r>
            <a:r>
              <a:rPr lang="fr-CA" dirty="0" err="1"/>
              <a:t>Bidirectional</a:t>
            </a:r>
            <a:r>
              <a:rPr lang="fr-CA" dirty="0"/>
              <a:t> Encoder </a:t>
            </a:r>
            <a:r>
              <a:rPr lang="fr-CA" dirty="0" err="1"/>
              <a:t>Representations</a:t>
            </a:r>
            <a:r>
              <a:rPr lang="fr-CA" dirty="0"/>
              <a:t> </a:t>
            </a:r>
            <a:r>
              <a:rPr lang="fr-CA" dirty="0" err="1"/>
              <a:t>from</a:t>
            </a:r>
            <a:r>
              <a:rPr lang="fr-CA" dirty="0"/>
              <a:t> Transformers »</a:t>
            </a:r>
          </a:p>
          <a:p>
            <a:r>
              <a:rPr lang="fr-CA" dirty="0"/>
              <a:t>GPT « </a:t>
            </a:r>
            <a:r>
              <a:rPr lang="fr-CA" dirty="0" err="1"/>
              <a:t>Generative</a:t>
            </a:r>
            <a:r>
              <a:rPr lang="fr-CA" dirty="0"/>
              <a:t> </a:t>
            </a:r>
            <a:r>
              <a:rPr lang="fr-CA" dirty="0" err="1"/>
              <a:t>Pretrained</a:t>
            </a:r>
            <a:r>
              <a:rPr lang="fr-CA" dirty="0"/>
              <a:t> Transformer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02287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RNN (et ses dérivés) : très lent !</a:t>
            </a:r>
          </a:p>
          <a:p>
            <a:r>
              <a:rPr lang="fr-CA" dirty="0"/>
              <a:t>2 faits importants : le mécanisme d’attention </a:t>
            </a:r>
            <a:r>
              <a:rPr lang="fr-CA" dirty="0">
                <a:sym typeface="Wingdings" panose="05000000000000000000" pitchFamily="2" charset="2"/>
              </a:rPr>
              <a:t></a:t>
            </a:r>
            <a:r>
              <a:rPr lang="fr-CA" dirty="0"/>
              <a:t> le traitement en // des séquences.</a:t>
            </a:r>
          </a:p>
          <a:p>
            <a:endParaRPr lang="fr-CA" b="0" i="0" dirty="0">
              <a:solidFill>
                <a:srgbClr val="202122"/>
              </a:solidFill>
              <a:effectLst/>
              <a:latin typeface="Arial" panose="020B0604020202020204" pitchFamily="34" charset="0"/>
            </a:endParaRPr>
          </a:p>
          <a:p>
            <a:r>
              <a:rPr lang="fr-CA" b="0" i="0" dirty="0">
                <a:solidFill>
                  <a:srgbClr val="202122"/>
                </a:solidFill>
                <a:effectLst/>
                <a:latin typeface="Arial" panose="020B0604020202020204" pitchFamily="34" charset="0"/>
              </a:rPr>
              <a:t>Ajoutés aux RNN, les </a:t>
            </a:r>
            <a:r>
              <a:rPr lang="fr-CA" b="1" i="0" dirty="0">
                <a:solidFill>
                  <a:srgbClr val="202122"/>
                </a:solidFill>
                <a:effectLst/>
                <a:latin typeface="Arial" panose="020B0604020202020204" pitchFamily="34" charset="0"/>
              </a:rPr>
              <a:t>mécanismes d'attention </a:t>
            </a:r>
            <a:r>
              <a:rPr lang="fr-CA" b="0" i="0" dirty="0">
                <a:solidFill>
                  <a:srgbClr val="202122"/>
                </a:solidFill>
                <a:effectLst/>
                <a:latin typeface="Arial" panose="020B0604020202020204" pitchFamily="34" charset="0"/>
              </a:rPr>
              <a:t>ont amené de larges gains de performance. </a:t>
            </a:r>
          </a:p>
          <a:p>
            <a:endParaRPr lang="fr-CA" b="0" i="0" dirty="0">
              <a:solidFill>
                <a:srgbClr val="202122"/>
              </a:solidFill>
              <a:effectLst/>
              <a:latin typeface="Arial" panose="020B0604020202020204" pitchFamily="34" charset="0"/>
            </a:endParaRPr>
          </a:p>
          <a:p>
            <a:r>
              <a:rPr lang="fr-CA" b="0" i="0" dirty="0">
                <a:solidFill>
                  <a:srgbClr val="202122"/>
                </a:solidFill>
                <a:effectLst/>
                <a:latin typeface="Arial" panose="020B0604020202020204" pitchFamily="34" charset="0"/>
              </a:rPr>
              <a:t>L'introduction du </a:t>
            </a:r>
            <a:r>
              <a:rPr lang="fr-CA" b="0" i="0" dirty="0" err="1">
                <a:solidFill>
                  <a:srgbClr val="202122"/>
                </a:solidFill>
                <a:effectLst/>
                <a:latin typeface="Arial" panose="020B0604020202020204" pitchFamily="34" charset="0"/>
              </a:rPr>
              <a:t>transformeur</a:t>
            </a:r>
            <a:r>
              <a:rPr lang="fr-CA" b="0" i="0" dirty="0">
                <a:solidFill>
                  <a:srgbClr val="202122"/>
                </a:solidFill>
                <a:effectLst/>
                <a:latin typeface="Arial" panose="020B0604020202020204" pitchFamily="34" charset="0"/>
              </a:rPr>
              <a:t> a mis en lumière le fait que les mécanismes d'attention étaient suffisamment puissants pour se suffire à eux-mêmes, sans nécessiter de RNN. Le fait que les </a:t>
            </a:r>
            <a:r>
              <a:rPr lang="fr-CA" b="0" i="0" dirty="0" err="1">
                <a:solidFill>
                  <a:srgbClr val="202122"/>
                </a:solidFill>
                <a:effectLst/>
                <a:latin typeface="Arial" panose="020B0604020202020204" pitchFamily="34" charset="0"/>
              </a:rPr>
              <a:t>transformeurs</a:t>
            </a:r>
            <a:r>
              <a:rPr lang="fr-CA" b="0" i="0" dirty="0">
                <a:solidFill>
                  <a:srgbClr val="202122"/>
                </a:solidFill>
                <a:effectLst/>
                <a:latin typeface="Arial" panose="020B0604020202020204" pitchFamily="34" charset="0"/>
              </a:rPr>
              <a:t> ne s'appuient pas sur un traitement séquentiel, et qu'ils permettent de mettre facilement en œuvre de la parallélisation, permet aux </a:t>
            </a:r>
            <a:r>
              <a:rPr lang="fr-CA" b="0" i="0" dirty="0" err="1">
                <a:solidFill>
                  <a:srgbClr val="202122"/>
                </a:solidFill>
                <a:effectLst/>
                <a:latin typeface="Arial" panose="020B0604020202020204" pitchFamily="34" charset="0"/>
              </a:rPr>
              <a:t>transformeurs</a:t>
            </a:r>
            <a:r>
              <a:rPr lang="fr-CA" b="0" i="0" dirty="0">
                <a:solidFill>
                  <a:srgbClr val="202122"/>
                </a:solidFill>
                <a:effectLst/>
                <a:latin typeface="Arial" panose="020B0604020202020204" pitchFamily="34" charset="0"/>
              </a:rPr>
              <a:t> d'être entrainés plus efficacement sur de grands </a:t>
            </a:r>
            <a:r>
              <a:rPr lang="fr-CA" b="0" i="0" u="none" strike="noStrike" dirty="0">
                <a:solidFill>
                  <a:srgbClr val="3366CC"/>
                </a:solidFill>
                <a:effectLst/>
                <a:latin typeface="Arial" panose="020B0604020202020204" pitchFamily="34" charset="0"/>
                <a:hlinkClick r:id="rId3" tooltip="Jeu de données"/>
              </a:rPr>
              <a:t>jeux de données</a:t>
            </a:r>
            <a:r>
              <a:rPr lang="fr-CA" b="0" i="0" dirty="0">
                <a:solidFill>
                  <a:srgbClr val="202122"/>
                </a:solidFill>
                <a:effectLst/>
                <a:latin typeface="Arial" panose="020B0604020202020204" pitchFamily="34" charset="0"/>
              </a:rPr>
              <a:t>.</a:t>
            </a: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13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Image du bas : on modifie les poids (en totalité ou en partie):</a:t>
            </a:r>
          </a:p>
          <a:p>
            <a:pPr marL="171450" indent="-171450">
              <a:buFont typeface="Arial" panose="020B0604020202020204" pitchFamily="34" charset="0"/>
              <a:buChar char="•"/>
            </a:pPr>
            <a:r>
              <a:rPr lang="fr-CA" dirty="0"/>
              <a:t>Pré-training : apprentissage non supervisé</a:t>
            </a:r>
          </a:p>
          <a:p>
            <a:pPr marL="171450" indent="-171450">
              <a:buFont typeface="Arial" panose="020B0604020202020204" pitchFamily="34" charset="0"/>
              <a:buChar char="•"/>
            </a:pPr>
            <a:r>
              <a:rPr lang="fr-CA" dirty="0"/>
              <a:t>Adaptation au domaine :  apprentissage non supervisé ou supervisé</a:t>
            </a:r>
          </a:p>
          <a:p>
            <a:pPr marL="171450" indent="-171450">
              <a:buFont typeface="Arial" panose="020B0604020202020204" pitchFamily="34" charset="0"/>
              <a:buChar char="•"/>
            </a:pPr>
            <a:r>
              <a:rPr lang="fr-CA" dirty="0"/>
              <a:t>Spécialisation à une tâche : apprentissage supervisé</a:t>
            </a:r>
          </a:p>
          <a:p>
            <a:pPr marL="171450" indent="-171450">
              <a:buFont typeface="Arial" panose="020B0604020202020204" pitchFamily="34" charset="0"/>
              <a:buChar char="•"/>
            </a:pPr>
            <a:endParaRPr lang="fr-CA" dirty="0"/>
          </a:p>
          <a:p>
            <a:pPr marL="0" indent="0">
              <a:buFont typeface="Arial" panose="020B0604020202020204" pitchFamily="34" charset="0"/>
              <a:buNone/>
            </a:pPr>
            <a:r>
              <a:rPr lang="fr-CA" dirty="0"/>
              <a:t>Image du haut : propriété émergente (comprendre une tâche à effectuer) : </a:t>
            </a:r>
            <a:r>
              <a:rPr lang="fr-CA" dirty="0" err="1"/>
              <a:t>prompting</a:t>
            </a:r>
            <a:r>
              <a:rPr lang="fr-CA" dirty="0"/>
              <a:t>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8250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La compétition est féroce : </a:t>
            </a:r>
          </a:p>
          <a:p>
            <a:pPr marL="171450" indent="-171450">
              <a:buFont typeface="Arial" panose="020B0604020202020204" pitchFamily="34" charset="0"/>
              <a:buChar char="•"/>
            </a:pPr>
            <a:r>
              <a:rPr lang="fr-CA" dirty="0"/>
              <a:t>Google précurseur</a:t>
            </a:r>
          </a:p>
          <a:p>
            <a:pPr marL="171450" indent="-171450">
              <a:buFont typeface="Arial" panose="020B0604020202020204" pitchFamily="34" charset="0"/>
              <a:buChar char="•"/>
            </a:pPr>
            <a:r>
              <a:rPr lang="fr-CA" dirty="0" err="1"/>
              <a:t>OpenAI</a:t>
            </a:r>
            <a:r>
              <a:rPr lang="fr-CA" dirty="0"/>
              <a:t>  challenger !</a:t>
            </a:r>
          </a:p>
          <a:p>
            <a:pPr marL="171450" indent="-171450">
              <a:buFont typeface="Arial" panose="020B0604020202020204" pitchFamily="34" charset="0"/>
              <a:buChar char="•"/>
            </a:pPr>
            <a:r>
              <a:rPr lang="fr-CA" dirty="0"/>
              <a:t>META en retard mais de nouveau en piste !</a:t>
            </a:r>
          </a:p>
          <a:p>
            <a:pPr marL="171450" indent="-171450">
              <a:buFont typeface="Arial" panose="020B0604020202020204" pitchFamily="34" charset="0"/>
              <a:buChar char="•"/>
            </a:pPr>
            <a:r>
              <a:rPr lang="fr-CA" dirty="0"/>
              <a:t>Petit nouveau performant : Mistral AI</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87241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Échelle semi-log : </a:t>
            </a:r>
          </a:p>
          <a:p>
            <a:pPr marL="171450" indent="-171450">
              <a:buFont typeface="Arial" panose="020B0604020202020204" pitchFamily="34" charset="0"/>
              <a:buChar char="•"/>
            </a:pPr>
            <a:r>
              <a:rPr lang="fr-CA" dirty="0"/>
              <a:t>les barres vertes représentent les LLM de taille inférieure à 100 G, </a:t>
            </a:r>
          </a:p>
          <a:p>
            <a:pPr marL="171450" indent="-171450">
              <a:buFont typeface="Arial" panose="020B0604020202020204" pitchFamily="34" charset="0"/>
              <a:buChar char="•"/>
            </a:pPr>
            <a:r>
              <a:rPr lang="fr-CA" dirty="0"/>
              <a:t>les bleues, les tailles de 100 G à 1000 G</a:t>
            </a:r>
          </a:p>
          <a:p>
            <a:pPr marL="171450" indent="-171450">
              <a:buFont typeface="Arial" panose="020B0604020202020204" pitchFamily="34" charset="0"/>
              <a:buChar char="•"/>
            </a:pPr>
            <a:r>
              <a:rPr lang="fr-CA" dirty="0"/>
              <a:t>les rouges pour les LLM de taille au-dessus de 1000 G. </a:t>
            </a:r>
          </a:p>
          <a:p>
            <a:endParaRPr lang="fr-CA" dirty="0"/>
          </a:p>
          <a:p>
            <a:r>
              <a:rPr lang="fr-CA" dirty="0"/>
              <a:t>On constate que seulement 2 modèles de plus de 1000 G ont été créé depuis 2019 : </a:t>
            </a:r>
            <a:r>
              <a:rPr lang="fr-CA" dirty="0" err="1"/>
              <a:t>GLaM</a:t>
            </a:r>
            <a:r>
              <a:rPr lang="fr-CA" dirty="0"/>
              <a:t> de Google et </a:t>
            </a:r>
            <a:r>
              <a:rPr lang="fr-CA" dirty="0" err="1"/>
              <a:t>PanGu</a:t>
            </a:r>
            <a:r>
              <a:rPr lang="fr-CA" dirty="0"/>
              <a:t>- Σ de Huawei</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Grande taille </a:t>
            </a:r>
            <a:r>
              <a:rPr lang="fr-CA" dirty="0">
                <a:sym typeface="Wingdings" panose="05000000000000000000" pitchFamily="2" charset="2"/>
              </a:rPr>
              <a:t> </a:t>
            </a:r>
            <a:r>
              <a:rPr lang="fr-CA" b="1" dirty="0">
                <a:sym typeface="Wingdings" panose="05000000000000000000" pitchFamily="2" charset="2"/>
              </a:rPr>
              <a:t>temps d’apprentissage </a:t>
            </a:r>
            <a:r>
              <a:rPr lang="fr-CA" dirty="0">
                <a:sym typeface="Wingdings" panose="05000000000000000000" pitchFamily="2" charset="2"/>
              </a:rPr>
              <a:t>ou de fine-tuning LONG, </a:t>
            </a:r>
            <a:r>
              <a:rPr lang="fr-CA" b="1" dirty="0">
                <a:sym typeface="Wingdings" panose="05000000000000000000" pitchFamily="2" charset="2"/>
              </a:rPr>
              <a:t>grosse infrastructure </a:t>
            </a:r>
            <a:r>
              <a:rPr lang="fr-CA" dirty="0">
                <a:sym typeface="Wingdings" panose="05000000000000000000" pitchFamily="2" charset="2"/>
              </a:rPr>
              <a:t>pour l’inférence, </a:t>
            </a:r>
            <a:r>
              <a:rPr lang="fr-CA" b="1" dirty="0">
                <a:sym typeface="Wingdings" panose="05000000000000000000" pitchFamily="2" charset="2"/>
              </a:rPr>
              <a:t>temps d’inférence </a:t>
            </a:r>
            <a:r>
              <a:rPr lang="fr-CA" dirty="0">
                <a:sym typeface="Wingdings" panose="05000000000000000000" pitchFamily="2" charset="2"/>
              </a:rPr>
              <a:t>LONG … c’est le principal inconvénient.</a:t>
            </a:r>
          </a:p>
          <a:p>
            <a:pPr marL="0" marR="0" lvl="0" indent="0" algn="l" defTabSz="914400" rtl="0" eaLnBrk="1" fontAlgn="auto" latinLnBrk="0" hangingPunct="1">
              <a:lnSpc>
                <a:spcPct val="100000"/>
              </a:lnSpc>
              <a:spcBef>
                <a:spcPts val="0"/>
              </a:spcBef>
              <a:spcAft>
                <a:spcPts val="0"/>
              </a:spcAft>
              <a:buClrTx/>
              <a:buSzTx/>
              <a:buFontTx/>
              <a:buNone/>
              <a:tabLst/>
              <a:defRPr/>
            </a:pPr>
            <a:r>
              <a:rPr lang="fr-CA" dirty="0">
                <a:sym typeface="Wingdings" panose="05000000000000000000" pitchFamily="2" charset="2"/>
              </a:rPr>
              <a:t>GRANDE consommation … mauvais bilan carbone ! </a:t>
            </a:r>
            <a:endParaRPr lang="fr-CA" dirty="0"/>
          </a:p>
          <a:p>
            <a:endParaRPr lang="fr-CA" dirty="0"/>
          </a:p>
          <a:p>
            <a:r>
              <a:rPr lang="fr-CA" dirty="0"/>
              <a:t>Notre opinion est que la compagnie META (famille des modèles </a:t>
            </a:r>
            <a:r>
              <a:rPr lang="fr-CA" dirty="0" err="1"/>
              <a:t>LLaMA</a:t>
            </a:r>
            <a:r>
              <a:rPr lang="fr-CA" dirty="0"/>
              <a:t>), en retard sur ce marché en 2022 mais désormais chef de file des LLM à la diète, semble avoir compris que l’efficacité pour la sobriété énergétique est un facteur déterminant pour l’adoption des LLM auprès de la communauté de l’IA, des industriels et également du grand public. </a:t>
            </a:r>
          </a:p>
          <a:p>
            <a:endParaRPr lang="fr-CA" dirty="0"/>
          </a:p>
          <a:p>
            <a:r>
              <a:rPr lang="fr-CA" dirty="0"/>
              <a:t>La tendance semble se confirmer sur la dernière année avec la faveur des modèles plus léger (inférieur à 100 G) et des SLM (Small </a:t>
            </a:r>
            <a:r>
              <a:rPr lang="fr-CA" dirty="0" err="1"/>
              <a:t>Language</a:t>
            </a:r>
            <a:r>
              <a:rPr lang="fr-CA" dirty="0"/>
              <a:t> </a:t>
            </a:r>
            <a:r>
              <a:rPr lang="fr-CA" dirty="0" err="1"/>
              <a:t>Models</a:t>
            </a:r>
            <a:r>
              <a:rPr lang="fr-CA" dirty="0"/>
              <a:t>) : l’ère de la sobriété pour les LLM est commencée. De nouveaux acteurs suivent les traces de META dans la cure d’amincissement des LLM tel que la compagnie Mistral AI et ses 2 modèles respectivement de 7 G et 12 G.</a:t>
            </a:r>
          </a:p>
          <a:p>
            <a:endParaRPr lang="fr-CA" dirty="0"/>
          </a:p>
          <a:p>
            <a:r>
              <a:rPr lang="fr-CA" dirty="0"/>
              <a:t>Modèles + petit, collaboratif avec vote d’experts, </a:t>
            </a:r>
            <a:r>
              <a:rPr lang="fr-CA" dirty="0" err="1"/>
              <a:t>sparse</a:t>
            </a:r>
            <a:r>
              <a:rPr lang="fr-CA" dirty="0"/>
              <a:t> model, </a:t>
            </a:r>
            <a:r>
              <a:rPr lang="fr-CA" dirty="0" err="1"/>
              <a:t>quantization</a:t>
            </a:r>
            <a:r>
              <a:rPr lang="fr-CA" dirty="0"/>
              <a:t>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3942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43</a:t>
            </a:fld>
            <a:endParaRPr lang="fr-CA"/>
          </a:p>
        </p:txBody>
      </p:sp>
    </p:spTree>
    <p:extLst>
      <p:ext uri="{BB962C8B-B14F-4D97-AF65-F5344CB8AC3E}">
        <p14:creationId xmlns:p14="http://schemas.microsoft.com/office/powerpoint/2010/main" val="1275061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Le langage a été le signe de l’émergence de l’intelligence humaine chez l’Homme moderne. Cela a mis des millions d’années à émerger. Pense-t-on avec le langage ? Si oui, alors nous avons apporté une formidable opportunité à l’intelligence artificielle car elle n’a plus qu’à se développer et à acquérir un corps, virtuel, pour agir sur le monde physique. </a:t>
            </a:r>
          </a:p>
          <a:p>
            <a:endParaRPr lang="fr-CA" dirty="0"/>
          </a:p>
          <a:p>
            <a:r>
              <a:rPr lang="fr-CA" dirty="0"/>
              <a:t>Nous pensons que l’avenir des LLM sera d’une part </a:t>
            </a:r>
            <a:r>
              <a:rPr lang="fr-CA" b="1" dirty="0"/>
              <a:t>multimodale</a:t>
            </a:r>
            <a:r>
              <a:rPr lang="fr-CA" dirty="0"/>
              <a:t> et orientée vers </a:t>
            </a:r>
            <a:r>
              <a:rPr lang="fr-CA" b="1" dirty="0"/>
              <a:t>l’action</a:t>
            </a:r>
            <a:r>
              <a:rPr lang="fr-CA" dirty="0"/>
              <a:t>. On observe que Les LLM couplés avec des technologies leur permettant d’accéder au monde extérieur leur confère une formidable opportunité de renforcer l’assistance aux humains dans de nombreux domaines. </a:t>
            </a:r>
          </a:p>
          <a:p>
            <a:endParaRPr lang="fr-CA" dirty="0"/>
          </a:p>
          <a:p>
            <a:r>
              <a:rPr lang="fr-CA" dirty="0"/>
              <a:t>Ces nouveaux modèles, les </a:t>
            </a:r>
            <a:r>
              <a:rPr lang="fr-CA" b="1" dirty="0"/>
              <a:t>MLLM</a:t>
            </a:r>
            <a:r>
              <a:rPr lang="fr-CA" dirty="0"/>
              <a:t> (Multimodal LLM) [19], présentent des caractéristiques d’avenir pour une intelligence générale artificielle. </a:t>
            </a:r>
          </a:p>
          <a:p>
            <a:endParaRPr lang="fr-CA" dirty="0"/>
          </a:p>
          <a:p>
            <a:r>
              <a:rPr lang="fr-CA" dirty="0"/>
              <a:t>Quant à l’action, on constate qu’une extension des LLM que sont les </a:t>
            </a:r>
            <a:r>
              <a:rPr lang="fr-CA" b="1" dirty="0"/>
              <a:t>LAM</a:t>
            </a:r>
            <a:r>
              <a:rPr lang="fr-CA" dirty="0"/>
              <a:t> (Large Action </a:t>
            </a:r>
            <a:r>
              <a:rPr lang="fr-CA" dirty="0" err="1"/>
              <a:t>Models</a:t>
            </a:r>
            <a:r>
              <a:rPr lang="fr-CA" dirty="0"/>
              <a:t>) franchissent une étape dans l’autonomie des IA à prendre des décisions et des actions sur le monde physique via des systèmes d’interface [U11]. </a:t>
            </a:r>
          </a:p>
          <a:p>
            <a:endParaRPr lang="fr-CA" dirty="0"/>
          </a:p>
          <a:p>
            <a:r>
              <a:rPr lang="fr-CA" dirty="0"/>
              <a:t>Ce domaine est selon nous le plus prometteur pour la descendance des LLM et sans aucun doute la technologie à suivre de près dans les prochains mois.</a:t>
            </a:r>
          </a:p>
          <a:p>
            <a:endParaRPr lang="fr-CA" dirty="0"/>
          </a:p>
          <a:p>
            <a:r>
              <a:rPr lang="fr-CA" dirty="0"/>
              <a:t>https://medium.com/version-1/the-rise-of-large-action-models-lams-how-ai-can-understand-and-execute-human-intentions-f59c8e78bc09</a:t>
            </a:r>
          </a:p>
          <a:p>
            <a:endParaRPr lang="fr-CA" dirty="0"/>
          </a:p>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44</a:t>
            </a:fld>
            <a:endParaRPr lang="fr-CA"/>
          </a:p>
        </p:txBody>
      </p:sp>
    </p:spTree>
    <p:extLst>
      <p:ext uri="{BB962C8B-B14F-4D97-AF65-F5344CB8AC3E}">
        <p14:creationId xmlns:p14="http://schemas.microsoft.com/office/powerpoint/2010/main" val="189298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CA" dirty="0"/>
              <a:t>FR</a:t>
            </a:r>
          </a:p>
          <a:p>
            <a:pPr marL="171450" indent="-171450">
              <a:buFont typeface="Arial" panose="020B0604020202020204" pitchFamily="34" charset="0"/>
              <a:buChar char="•"/>
            </a:pPr>
            <a:r>
              <a:rPr lang="fr-CA" dirty="0"/>
              <a:t>16 ans au Québec</a:t>
            </a:r>
          </a:p>
          <a:p>
            <a:pPr marL="171450" indent="-171450">
              <a:buFont typeface="Arial" panose="020B0604020202020204" pitchFamily="34" charset="0"/>
              <a:buChar char="•"/>
            </a:pPr>
            <a:r>
              <a:rPr lang="fr-CA" dirty="0"/>
              <a:t>Actuellement responsable du produit « traitement intelligent de documents » chez Desjardins</a:t>
            </a:r>
          </a:p>
          <a:p>
            <a:pPr marL="171450" indent="-171450">
              <a:buFont typeface="Arial" panose="020B0604020202020204" pitchFamily="34" charset="0"/>
              <a:buChar char="•"/>
            </a:pPr>
            <a:r>
              <a:rPr lang="fr-CA" dirty="0"/>
              <a:t>Maitrise en IA avec mémoire (DIRO : Département d’Informatique et de Recherche Opérationnelle, MILA: </a:t>
            </a:r>
            <a:r>
              <a:rPr lang="en-US" b="0" i="0" dirty="0">
                <a:solidFill>
                  <a:srgbClr val="1F1F1F"/>
                </a:solidFill>
                <a:effectLst/>
                <a:latin typeface="Google Sans"/>
              </a:rPr>
              <a:t>Montreal Institute for Learning Algorithms</a:t>
            </a:r>
            <a:r>
              <a:rPr lang="fr-CA" dirty="0"/>
              <a:t>)</a:t>
            </a:r>
          </a:p>
          <a:p>
            <a:pPr marL="628650" lvl="1" indent="-171450">
              <a:buFont typeface="Arial" panose="020B0604020202020204" pitchFamily="34" charset="0"/>
              <a:buChar char="•"/>
            </a:pPr>
            <a:r>
              <a:rPr lang="fr-CA" dirty="0"/>
              <a:t>IA depuis 2021, un peu plus de 3.5 ans</a:t>
            </a:r>
          </a:p>
          <a:p>
            <a:pPr marL="628650" lvl="1" indent="-171450">
              <a:buFont typeface="Arial" panose="020B0604020202020204" pitchFamily="34" charset="0"/>
              <a:buChar char="•"/>
            </a:pPr>
            <a:r>
              <a:rPr lang="fr-CA" dirty="0"/>
              <a:t>Ma spécialisation est dans l’IA </a:t>
            </a:r>
            <a:r>
              <a:rPr lang="fr-CA" dirty="0" err="1"/>
              <a:t>Generative</a:t>
            </a:r>
            <a:r>
              <a:rPr lang="fr-CA" dirty="0"/>
              <a:t> : LLM (Large </a:t>
            </a:r>
            <a:r>
              <a:rPr lang="fr-CA" dirty="0" err="1"/>
              <a:t>Language</a:t>
            </a:r>
            <a:r>
              <a:rPr lang="fr-CA" dirty="0"/>
              <a:t> Model), plus simplement les « </a:t>
            </a:r>
            <a:r>
              <a:rPr lang="fr-CA" dirty="0" err="1"/>
              <a:t>ChatGPT</a:t>
            </a:r>
            <a:r>
              <a:rPr lang="fr-CA" dirty="0"/>
              <a:t> » like !</a:t>
            </a:r>
          </a:p>
          <a:p>
            <a:pPr marL="0" lvl="0" indent="0">
              <a:buFont typeface="Arial" panose="020B0604020202020204" pitchFamily="34" charset="0"/>
              <a:buNone/>
            </a:pPr>
            <a:endParaRPr lang="fr-CA" dirty="0"/>
          </a:p>
          <a:p>
            <a:pPr marL="0" lvl="0" indent="0">
              <a:buFont typeface="Arial" panose="020B0604020202020204" pitchFamily="34" charset="0"/>
              <a:buNone/>
            </a:pPr>
            <a:r>
              <a:rPr lang="fr-CA" dirty="0"/>
              <a:t>Aujourd’hui je vais vous présenter mon sujet de mémoire, que j'espère terminer à l’été 2025.</a:t>
            </a:r>
          </a:p>
          <a:p>
            <a:pPr marL="171450" indent="-171450">
              <a:buFont typeface="Arial" panose="020B0604020202020204" pitchFamily="34" charset="0"/>
              <a:buChar char="•"/>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2746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7290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4463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https://blog.ml6.eu/to-fine-tune-or-not-to-fine-tune-837996713913</a:t>
            </a:r>
          </a:p>
          <a:p>
            <a:endParaRPr lang="fr-CA" dirty="0"/>
          </a:p>
          <a:p>
            <a:pPr algn="l">
              <a:buFont typeface="Arial" panose="020B0604020202020204" pitchFamily="34" charset="0"/>
              <a:buChar char="•"/>
            </a:pPr>
            <a:r>
              <a:rPr lang="en-US" b="1" i="0" dirty="0">
                <a:solidFill>
                  <a:srgbClr val="242424"/>
                </a:solidFill>
                <a:effectLst/>
                <a:latin typeface="source-serif-pro"/>
              </a:rPr>
              <a:t>Unsupervised Learning (UL)</a:t>
            </a:r>
            <a:r>
              <a:rPr lang="en-US" b="0" i="0" dirty="0">
                <a:solidFill>
                  <a:srgbClr val="242424"/>
                </a:solidFill>
                <a:effectLst/>
                <a:latin typeface="source-serif-pro"/>
              </a:rPr>
              <a:t>:</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Data</a:t>
            </a:r>
            <a:r>
              <a:rPr lang="en-US" b="0" i="0" dirty="0">
                <a:solidFill>
                  <a:srgbClr val="242424"/>
                </a:solidFill>
                <a:effectLst/>
                <a:latin typeface="source-serif-pro"/>
              </a:rPr>
              <a:t>: low-quality (typically scraped internet data), ±1 trillion “words”</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Process</a:t>
            </a:r>
            <a:r>
              <a:rPr lang="en-US" b="0" i="0" dirty="0">
                <a:solidFill>
                  <a:srgbClr val="242424"/>
                </a:solidFill>
                <a:effectLst/>
                <a:latin typeface="source-serif-pro"/>
              </a:rPr>
              <a:t>: </a:t>
            </a:r>
            <a:r>
              <a:rPr lang="en-US" b="0" i="0" dirty="0" err="1">
                <a:solidFill>
                  <a:srgbClr val="242424"/>
                </a:solidFill>
                <a:effectLst/>
                <a:latin typeface="source-serif-pro"/>
              </a:rPr>
              <a:t>optimised</a:t>
            </a:r>
            <a:r>
              <a:rPr lang="en-US" b="0" i="0" dirty="0">
                <a:solidFill>
                  <a:srgbClr val="242424"/>
                </a:solidFill>
                <a:effectLst/>
                <a:latin typeface="source-serif-pro"/>
              </a:rPr>
              <a:t> for text completion (predicting next “word”)</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Result: </a:t>
            </a:r>
            <a:r>
              <a:rPr lang="en-US" b="0" i="0" dirty="0">
                <a:solidFill>
                  <a:srgbClr val="242424"/>
                </a:solidFill>
                <a:effectLst/>
                <a:latin typeface="source-serif-pro"/>
              </a:rPr>
              <a:t>a </a:t>
            </a:r>
            <a:r>
              <a:rPr lang="en-US" b="0" i="1" dirty="0">
                <a:solidFill>
                  <a:srgbClr val="242424"/>
                </a:solidFill>
                <a:effectLst/>
                <a:latin typeface="source-serif-pro"/>
              </a:rPr>
              <a:t>behemoth</a:t>
            </a:r>
            <a:r>
              <a:rPr lang="en-US" b="1" i="0" dirty="0">
                <a:solidFill>
                  <a:srgbClr val="242424"/>
                </a:solidFill>
                <a:effectLst/>
                <a:latin typeface="source-serif-pro"/>
              </a:rPr>
              <a:t> </a:t>
            </a:r>
            <a:r>
              <a:rPr lang="en-US" b="0" i="0" dirty="0">
                <a:solidFill>
                  <a:srgbClr val="242424"/>
                </a:solidFill>
                <a:effectLst/>
                <a:latin typeface="source-serif-pro"/>
              </a:rPr>
              <a:t>so monstrous it makes Medusa turn to stone 🪨</a:t>
            </a:r>
          </a:p>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Char char="•"/>
            </a:pPr>
            <a:r>
              <a:rPr lang="en-US" b="1" i="0" dirty="0">
                <a:solidFill>
                  <a:srgbClr val="242424"/>
                </a:solidFill>
                <a:effectLst/>
                <a:latin typeface="source-serif-pro"/>
              </a:rPr>
              <a:t>Supervised Fine-Tuning (SFT</a:t>
            </a:r>
            <a:r>
              <a:rPr lang="en-US" b="0" i="0" dirty="0">
                <a:solidFill>
                  <a:srgbClr val="242424"/>
                </a:solidFill>
                <a:effectLst/>
                <a:latin typeface="source-serif-pro"/>
              </a:rPr>
              <a:t>)</a:t>
            </a:r>
            <a:r>
              <a:rPr lang="en-US" b="1" i="0" dirty="0">
                <a:solidFill>
                  <a:srgbClr val="242424"/>
                </a:solidFill>
                <a:effectLst/>
                <a:latin typeface="source-serif-pro"/>
              </a:rPr>
              <a:t>:</a:t>
            </a:r>
            <a:br>
              <a:rPr lang="en-US" b="1"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Data</a:t>
            </a:r>
            <a:r>
              <a:rPr lang="en-US" b="0" i="0" dirty="0">
                <a:solidFill>
                  <a:srgbClr val="242424"/>
                </a:solidFill>
                <a:effectLst/>
                <a:latin typeface="source-serif-pro"/>
              </a:rPr>
              <a:t>: 10k-100k “words” of curated [prompt, response] examples</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Process</a:t>
            </a:r>
            <a:r>
              <a:rPr lang="en-US" b="0" i="0" dirty="0">
                <a:solidFill>
                  <a:srgbClr val="242424"/>
                </a:solidFill>
                <a:effectLst/>
                <a:latin typeface="source-serif-pro"/>
              </a:rPr>
              <a:t>: model is taught to behave based on input/output samples</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Result</a:t>
            </a:r>
            <a:r>
              <a:rPr lang="en-US" b="0" i="0" dirty="0">
                <a:solidFill>
                  <a:srgbClr val="242424"/>
                </a:solidFill>
                <a:effectLst/>
                <a:latin typeface="source-serif-pro"/>
              </a:rPr>
              <a:t>: a </a:t>
            </a:r>
            <a:r>
              <a:rPr lang="en-US" b="0" i="1" dirty="0">
                <a:solidFill>
                  <a:srgbClr val="242424"/>
                </a:solidFill>
                <a:effectLst/>
                <a:latin typeface="source-serif-pro"/>
              </a:rPr>
              <a:t>behemoth with a somewhat acceptable face</a:t>
            </a:r>
            <a:r>
              <a:rPr lang="en-US" b="1" i="0" dirty="0">
                <a:solidFill>
                  <a:srgbClr val="242424"/>
                </a:solidFill>
                <a:effectLst/>
                <a:latin typeface="source-serif-pro"/>
              </a:rPr>
              <a:t> </a:t>
            </a:r>
            <a:r>
              <a:rPr lang="en-US" b="0" i="0" dirty="0">
                <a:solidFill>
                  <a:srgbClr val="242424"/>
                </a:solidFill>
                <a:effectLst/>
                <a:latin typeface="source-serif-pro"/>
              </a:rPr>
              <a:t>that you can stand to look at 🆗</a:t>
            </a:r>
          </a:p>
          <a:p>
            <a:pPr algn="l">
              <a:buFont typeface="Arial" panose="020B0604020202020204" pitchFamily="34" charset="0"/>
              <a:buChar char="•"/>
            </a:pPr>
            <a:endParaRPr lang="en-US" b="0" i="0" dirty="0">
              <a:solidFill>
                <a:srgbClr val="242424"/>
              </a:solidFill>
              <a:effectLst/>
              <a:latin typeface="source-serif-pro"/>
            </a:endParaRPr>
          </a:p>
          <a:p>
            <a:pPr algn="l">
              <a:buFont typeface="Arial" panose="020B0604020202020204" pitchFamily="34" charset="0"/>
              <a:buChar char="•"/>
            </a:pPr>
            <a:r>
              <a:rPr lang="en-US" b="1" i="0" dirty="0">
                <a:solidFill>
                  <a:srgbClr val="242424"/>
                </a:solidFill>
                <a:effectLst/>
                <a:latin typeface="source-serif-pro"/>
              </a:rPr>
              <a:t>Reinforcement learning from human feedback (RLHF)</a:t>
            </a:r>
            <a:r>
              <a:rPr lang="en-US" b="0" i="0" dirty="0">
                <a:solidFill>
                  <a:srgbClr val="242424"/>
                </a:solidFill>
                <a:effectLst/>
                <a:latin typeface="source-serif-pro"/>
              </a:rPr>
              <a:t>:</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Data</a:t>
            </a:r>
            <a:r>
              <a:rPr lang="en-US" b="0" i="0" dirty="0">
                <a:solidFill>
                  <a:srgbClr val="242424"/>
                </a:solidFill>
                <a:effectLst/>
                <a:latin typeface="source-serif-pro"/>
              </a:rPr>
              <a:t>: 100k-1M comparisons [prompt, </a:t>
            </a:r>
            <a:r>
              <a:rPr lang="en-US" b="0" i="0" dirty="0" err="1">
                <a:solidFill>
                  <a:srgbClr val="242424"/>
                </a:solidFill>
                <a:effectLst/>
                <a:latin typeface="source-serif-pro"/>
              </a:rPr>
              <a:t>won_response</a:t>
            </a:r>
            <a:r>
              <a:rPr lang="en-US" b="0" i="0" dirty="0">
                <a:solidFill>
                  <a:srgbClr val="242424"/>
                </a:solidFill>
                <a:effectLst/>
                <a:latin typeface="source-serif-pro"/>
              </a:rPr>
              <a:t>, </a:t>
            </a:r>
            <a:r>
              <a:rPr lang="en-US" b="0" i="0" dirty="0" err="1">
                <a:solidFill>
                  <a:srgbClr val="242424"/>
                </a:solidFill>
                <a:effectLst/>
                <a:latin typeface="source-serif-pro"/>
              </a:rPr>
              <a:t>lost_response</a:t>
            </a:r>
            <a:r>
              <a:rPr lang="en-US" b="0" i="0" dirty="0">
                <a:solidFill>
                  <a:srgbClr val="242424"/>
                </a:solidFill>
                <a:effectLst/>
                <a:latin typeface="source-serif-pro"/>
              </a:rPr>
              <a:t>]</a:t>
            </a:r>
            <a:br>
              <a:rPr lang="en-US" b="1"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Process</a:t>
            </a:r>
            <a:r>
              <a:rPr lang="en-US" b="0" i="0" dirty="0">
                <a:solidFill>
                  <a:srgbClr val="242424"/>
                </a:solidFill>
                <a:effectLst/>
                <a:latin typeface="source-serif-pro"/>
              </a:rPr>
              <a:t>: </a:t>
            </a:r>
            <a:r>
              <a:rPr lang="en-US" b="0" i="0" dirty="0" err="1">
                <a:solidFill>
                  <a:srgbClr val="242424"/>
                </a:solidFill>
                <a:effectLst/>
                <a:latin typeface="source-serif-pro"/>
              </a:rPr>
              <a:t>optimise</a:t>
            </a:r>
            <a:r>
              <a:rPr lang="en-US" b="0" i="0" dirty="0">
                <a:solidFill>
                  <a:srgbClr val="242424"/>
                </a:solidFill>
                <a:effectLst/>
                <a:latin typeface="source-serif-pro"/>
              </a:rPr>
              <a:t> the model to respond in the way that humans prefer</a:t>
            </a:r>
            <a:br>
              <a:rPr lang="en-US" b="0" i="0" dirty="0">
                <a:solidFill>
                  <a:srgbClr val="242424"/>
                </a:solidFill>
                <a:effectLst/>
                <a:latin typeface="source-serif-pro"/>
              </a:rPr>
            </a:br>
            <a:r>
              <a:rPr lang="en-US" b="0" i="0" dirty="0">
                <a:solidFill>
                  <a:srgbClr val="242424"/>
                </a:solidFill>
                <a:effectLst/>
                <a:latin typeface="source-serif-pro"/>
              </a:rPr>
              <a:t>▹</a:t>
            </a:r>
            <a:r>
              <a:rPr lang="en-US" b="1" i="0" dirty="0">
                <a:solidFill>
                  <a:srgbClr val="242424"/>
                </a:solidFill>
                <a:effectLst/>
                <a:latin typeface="source-serif-pro"/>
              </a:rPr>
              <a:t>Result: </a:t>
            </a:r>
            <a:r>
              <a:rPr lang="en-US" b="0" i="0" dirty="0">
                <a:solidFill>
                  <a:srgbClr val="242424"/>
                </a:solidFill>
                <a:effectLst/>
                <a:latin typeface="source-serif-pro"/>
              </a:rPr>
              <a:t>a </a:t>
            </a:r>
            <a:r>
              <a:rPr lang="en-US" b="0" i="1" dirty="0">
                <a:solidFill>
                  <a:srgbClr val="242424"/>
                </a:solidFill>
                <a:effectLst/>
                <a:latin typeface="source-serif-pro"/>
              </a:rPr>
              <a:t>behemoth with a smiley face </a:t>
            </a:r>
            <a:r>
              <a:rPr lang="en-US" b="0" i="0" dirty="0">
                <a:solidFill>
                  <a:srgbClr val="242424"/>
                </a:solidFill>
                <a:effectLst/>
                <a:latin typeface="source-serif-pro"/>
              </a:rPr>
              <a:t>that you would want to go for drinks with 😊</a:t>
            </a:r>
          </a:p>
          <a:p>
            <a:endParaRPr lang="fr-CA" dirty="0"/>
          </a:p>
          <a:p>
            <a:r>
              <a:rPr lang="fr-CA" dirty="0"/>
              <a:t>RAG exemple : https://towardsdatascience.com/how-to-make-a-rag-system-to-gain-powerful-access-to-your-data-caf4bb9186ea</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8068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Problème = taille du contexte !</a:t>
            </a:r>
          </a:p>
          <a:p>
            <a:endParaRPr lang="fr-CA" dirty="0"/>
          </a:p>
          <a:p>
            <a:r>
              <a:rPr lang="fr-CA" dirty="0"/>
              <a:t>Model: </a:t>
            </a:r>
            <a:r>
              <a:rPr lang="fr-CA" dirty="0" err="1"/>
              <a:t>Context</a:t>
            </a:r>
            <a:r>
              <a:rPr lang="fr-CA" dirty="0"/>
              <a:t> </a:t>
            </a:r>
            <a:r>
              <a:rPr lang="fr-CA" dirty="0" err="1"/>
              <a:t>length</a:t>
            </a:r>
            <a:r>
              <a:rPr lang="fr-CA" dirty="0"/>
              <a:t> </a:t>
            </a:r>
            <a:r>
              <a:rPr lang="fr-CA" dirty="0">
                <a:effectLst/>
                <a:sym typeface="Wingdings" panose="05000000000000000000" pitchFamily="2" charset="2"/>
              </a:rPr>
              <a:t> </a:t>
            </a:r>
            <a:r>
              <a:rPr lang="fr-CA" dirty="0" err="1"/>
              <a:t>Number</a:t>
            </a:r>
            <a:r>
              <a:rPr lang="fr-CA" dirty="0"/>
              <a:t> of English pages</a:t>
            </a:r>
          </a:p>
          <a:p>
            <a:r>
              <a:rPr lang="fr-CA" dirty="0">
                <a:effectLst/>
              </a:rPr>
              <a:t>GPT 3.5: 4,096	</a:t>
            </a:r>
            <a:r>
              <a:rPr lang="fr-CA" dirty="0">
                <a:effectLst/>
                <a:sym typeface="Wingdings" panose="05000000000000000000" pitchFamily="2" charset="2"/>
              </a:rPr>
              <a:t> </a:t>
            </a:r>
            <a:r>
              <a:rPr lang="fr-CA" dirty="0">
                <a:effectLst/>
              </a:rPr>
              <a:t>6</a:t>
            </a:r>
          </a:p>
          <a:p>
            <a:r>
              <a:rPr lang="fr-CA" dirty="0">
                <a:effectLst/>
              </a:rPr>
              <a:t>GPT 4: 8,192 </a:t>
            </a:r>
            <a:r>
              <a:rPr lang="fr-CA" dirty="0">
                <a:effectLst/>
                <a:sym typeface="Wingdings" panose="05000000000000000000" pitchFamily="2" charset="2"/>
              </a:rPr>
              <a:t> </a:t>
            </a:r>
            <a:r>
              <a:rPr lang="fr-CA" dirty="0">
                <a:effectLst/>
              </a:rPr>
              <a:t>12</a:t>
            </a:r>
          </a:p>
          <a:p>
            <a:r>
              <a:rPr lang="fr-CA" dirty="0">
                <a:effectLst/>
              </a:rPr>
              <a:t>GPT 4-32k: 32,768 </a:t>
            </a:r>
            <a:r>
              <a:rPr lang="fr-CA" dirty="0">
                <a:effectLst/>
                <a:sym typeface="Wingdings" panose="05000000000000000000" pitchFamily="2" charset="2"/>
              </a:rPr>
              <a:t> </a:t>
            </a:r>
            <a:r>
              <a:rPr lang="fr-CA" dirty="0">
                <a:effectLst/>
              </a:rPr>
              <a:t>49</a:t>
            </a:r>
          </a:p>
          <a:p>
            <a:r>
              <a:rPr lang="fr-CA" dirty="0" err="1">
                <a:effectLst/>
              </a:rPr>
              <a:t>Llama</a:t>
            </a:r>
            <a:r>
              <a:rPr lang="fr-CA" dirty="0">
                <a:effectLst/>
              </a:rPr>
              <a:t> 1: 2,048 </a:t>
            </a:r>
            <a:r>
              <a:rPr lang="fr-CA" dirty="0">
                <a:effectLst/>
                <a:sym typeface="Wingdings" panose="05000000000000000000" pitchFamily="2" charset="2"/>
              </a:rPr>
              <a:t> </a:t>
            </a:r>
            <a:r>
              <a:rPr lang="fr-CA" dirty="0">
                <a:effectLst/>
              </a:rPr>
              <a:t>3</a:t>
            </a:r>
          </a:p>
          <a:p>
            <a:r>
              <a:rPr lang="fr-CA" dirty="0" err="1">
                <a:effectLst/>
              </a:rPr>
              <a:t>Llama</a:t>
            </a:r>
            <a:r>
              <a:rPr lang="fr-CA" dirty="0">
                <a:effectLst/>
              </a:rPr>
              <a:t> 2: 4,096 </a:t>
            </a:r>
            <a:r>
              <a:rPr lang="fr-CA" dirty="0">
                <a:effectLst/>
                <a:sym typeface="Wingdings" panose="05000000000000000000" pitchFamily="2" charset="2"/>
              </a:rPr>
              <a:t> </a:t>
            </a:r>
            <a:r>
              <a:rPr lang="fr-CA" dirty="0">
                <a:effectLst/>
              </a:rPr>
              <a:t>6</a:t>
            </a:r>
          </a:p>
          <a:p>
            <a:endParaRPr lang="fr-CA" dirty="0"/>
          </a:p>
          <a:p>
            <a:r>
              <a:rPr lang="fr-CA" dirty="0"/>
              <a:t>Solutions architecturales:</a:t>
            </a:r>
          </a:p>
          <a:p>
            <a:pPr marL="171450" indent="-171450">
              <a:buFont typeface="Arial" panose="020B0604020202020204" pitchFamily="34" charset="0"/>
              <a:buChar char="•"/>
            </a:pPr>
            <a:r>
              <a:rPr lang="fr-CA" dirty="0" err="1"/>
              <a:t>windowed</a:t>
            </a:r>
            <a:r>
              <a:rPr lang="fr-CA" dirty="0"/>
              <a:t> attention</a:t>
            </a:r>
          </a:p>
          <a:p>
            <a:pPr marL="171450" indent="-171450">
              <a:buFont typeface="Arial" panose="020B0604020202020204" pitchFamily="34" charset="0"/>
              <a:buChar char="•"/>
            </a:pPr>
            <a:r>
              <a:rPr lang="fr-CA" dirty="0"/>
              <a:t>Transformer-XL</a:t>
            </a:r>
          </a:p>
          <a:p>
            <a:endParaRPr lang="fr-CA" dirty="0"/>
          </a:p>
          <a:p>
            <a:r>
              <a:rPr lang="fr-CA" dirty="0"/>
              <a:t>Solutions non architecturales:</a:t>
            </a:r>
          </a:p>
          <a:p>
            <a:pPr marL="171450" indent="-171450">
              <a:buFont typeface="Arial" panose="020B0604020202020204" pitchFamily="34" charset="0"/>
              <a:buChar char="•"/>
            </a:pPr>
            <a:r>
              <a:rPr lang="fr-CA" dirty="0" err="1"/>
              <a:t>Summarization</a:t>
            </a:r>
            <a:endParaRPr lang="fr-CA" dirty="0"/>
          </a:p>
          <a:p>
            <a:pPr marL="171450" indent="-171450">
              <a:buFont typeface="Arial" panose="020B0604020202020204" pitchFamily="34" charset="0"/>
              <a:buChar char="•"/>
            </a:pPr>
            <a:r>
              <a:rPr lang="fr-CA" dirty="0"/>
              <a:t>Fine-tuning </a:t>
            </a:r>
            <a:r>
              <a:rPr lang="fr-CA" dirty="0" err="1"/>
              <a:t>with</a:t>
            </a:r>
            <a:r>
              <a:rPr lang="fr-CA" dirty="0"/>
              <a:t> Custom </a:t>
            </a:r>
            <a:r>
              <a:rPr lang="fr-CA" dirty="0" err="1"/>
              <a:t>Datasets</a:t>
            </a:r>
            <a:endParaRPr lang="fr-CA" dirty="0"/>
          </a:p>
          <a:p>
            <a:endParaRPr lang="fr-CA" dirty="0"/>
          </a:p>
          <a:p>
            <a:r>
              <a:rPr lang="fr-CA" dirty="0"/>
              <a:t>https://klu.ai/glossary/context-window</a:t>
            </a:r>
          </a:p>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2327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https://arxiv.org/pdf/2402.17764.pdf</a:t>
            </a:r>
          </a:p>
          <a:p>
            <a:endParaRPr lang="fr-CA" dirty="0"/>
          </a:p>
          <a:p>
            <a:r>
              <a:rPr lang="fr-CA" dirty="0"/>
              <a:t>https://medium.com/@nimritakoul01/1-bit-llm-and-the-1-58-bit-llm-the-magic-of-model-quantization-ee47697c561a</a:t>
            </a:r>
          </a:p>
          <a:p>
            <a:endParaRPr lang="fr-CA" dirty="0"/>
          </a:p>
          <a:p>
            <a:r>
              <a:rPr lang="en-US" b="0" i="0" dirty="0">
                <a:solidFill>
                  <a:srgbClr val="242424"/>
                </a:solidFill>
                <a:effectLst/>
                <a:latin typeface="source-serif-pro"/>
              </a:rPr>
              <a:t>Quantization can slightly affect the model’s performance. To minimize this, we often dequantize the values back to their original precision during use (inference).</a:t>
            </a:r>
          </a:p>
          <a:p>
            <a:endParaRPr lang="en-US" b="0" i="0" dirty="0">
              <a:solidFill>
                <a:srgbClr val="242424"/>
              </a:solidFill>
              <a:effectLst/>
              <a:latin typeface="source-serif-pro"/>
            </a:endParaRPr>
          </a:p>
          <a:p>
            <a:r>
              <a:rPr lang="en-US" b="1" i="0" dirty="0">
                <a:solidFill>
                  <a:srgbClr val="242424"/>
                </a:solidFill>
                <a:effectLst/>
                <a:latin typeface="source-serif-pro"/>
              </a:rPr>
              <a:t>Post -Training Quantization (PTQ): </a:t>
            </a:r>
            <a:r>
              <a:rPr lang="en-US" b="0" i="0" dirty="0">
                <a:solidFill>
                  <a:srgbClr val="242424"/>
                </a:solidFill>
                <a:effectLst/>
                <a:latin typeface="source-serif-pro"/>
              </a:rPr>
              <a:t>Quantization can be applied after the LLM has been pre-trained</a:t>
            </a:r>
          </a:p>
          <a:p>
            <a:r>
              <a:rPr lang="en-US" b="1" i="0" dirty="0">
                <a:solidFill>
                  <a:srgbClr val="242424"/>
                </a:solidFill>
                <a:effectLst/>
                <a:latin typeface="source-serif-pro"/>
              </a:rPr>
              <a:t>Quantization-Aware Training (QAT)</a:t>
            </a:r>
            <a:r>
              <a:rPr lang="en-US" b="0" i="0" dirty="0">
                <a:solidFill>
                  <a:srgbClr val="242424"/>
                </a:solidFill>
                <a:effectLst/>
                <a:latin typeface="source-serif-pro"/>
              </a:rPr>
              <a:t>:Quantization can be applied during pre-training of the LLM</a:t>
            </a:r>
            <a:endParaRPr lang="fr-CA" dirty="0"/>
          </a:p>
          <a:p>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49</a:t>
            </a:fld>
            <a:endParaRPr lang="fr-CA"/>
          </a:p>
        </p:txBody>
      </p:sp>
    </p:spTree>
    <p:extLst>
      <p:ext uri="{BB962C8B-B14F-4D97-AF65-F5344CB8AC3E}">
        <p14:creationId xmlns:p14="http://schemas.microsoft.com/office/powerpoint/2010/main" val="3915515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https://medium.com/@dillipprasad60/qlora-explained-a-deep-dive-into-parametric-efficient-fine-tuning-in-large-language-models-llms-c1a4794b1766</a:t>
            </a:r>
          </a:p>
          <a:p>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err="1">
                <a:solidFill>
                  <a:srgbClr val="000000"/>
                </a:solidFill>
                <a:effectLst/>
                <a:latin typeface="Lucida Grande"/>
              </a:rPr>
              <a:t>LoRA</a:t>
            </a:r>
            <a:r>
              <a:rPr lang="en-US" b="1" i="0" dirty="0">
                <a:solidFill>
                  <a:srgbClr val="000000"/>
                </a:solidFill>
                <a:effectLst/>
                <a:latin typeface="Lucida Grande"/>
              </a:rPr>
              <a:t>: Low-Rank Adaptation of Large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h = W0x + ∆W x = W0x + Bax</a:t>
            </a: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Lucida Grande"/>
            </a:endParaRPr>
          </a:p>
          <a:p>
            <a:r>
              <a:rPr lang="fr-CA" dirty="0"/>
              <a:t>https://arxiv.org/pdf/2106.09685.pdf</a:t>
            </a:r>
          </a:p>
          <a:p>
            <a:r>
              <a:rPr lang="fr-CA" dirty="0"/>
              <a:t>https://www.unite.ai/fr/lora-qlora-et-qa-lora-adaptabilit%C3%A9-efficace-dans-de-grands-mod%C3%A8les-de-langage-gr%C3%A2ce-%C3%A0-la-factorisation-matricielle-de-bas-rang/</a:t>
            </a:r>
          </a:p>
          <a:p>
            <a:endParaRPr lang="fr-CA" dirty="0"/>
          </a:p>
          <a:p>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3688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1689B-FA03-DFA4-27A9-8BA9B2DE54A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23A744-0FFC-864A-06AF-12C4E98522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2BEA223-3833-4AC8-585D-85AA1C7C3C45}"/>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FA10043D-7F18-FC8D-F75A-328E2072A2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7791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A1008-0BF3-3AC1-AB1C-C16CC9B7821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376ED2-86FC-0D17-57DE-7422D092947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40C4B0A-6BB0-39B5-4DB5-2B05F9B0CC1E}"/>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1D16967C-D72A-48F1-C4CA-47DBD2D179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4041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D992-414C-8E4B-7EF3-653476706AB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4E733B6-03D0-F813-A543-16DD71D09D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84B545-1C8F-5582-1C14-E2625E6E57D2}"/>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9ADD7CF8-6F91-7292-EC1D-0A36699856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66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C159-24D5-E8A5-8BB7-3BA24DA5E0A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1BB7A54-AB23-38DF-33B4-E206655B7A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59ACBD2-15F4-7602-2648-42688F8E89A7}"/>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D47F7068-1344-F2D9-1F00-DB1162BF4C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8799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Commençons par mettre la table.</a:t>
            </a:r>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5</a:t>
            </a:fld>
            <a:endParaRPr lang="fr-CA"/>
          </a:p>
        </p:txBody>
      </p:sp>
    </p:spTree>
    <p:extLst>
      <p:ext uri="{BB962C8B-B14F-4D97-AF65-F5344CB8AC3E}">
        <p14:creationId xmlns:p14="http://schemas.microsoft.com/office/powerpoint/2010/main" val="3159426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33E4D-3314-17E1-58AD-D2A1EBDD1E9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F8E04C1-AA21-89E7-37D5-4F09C911344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76015CE-5DFA-591E-C62B-C042E9705065}"/>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5D0AE699-DA48-0342-E983-B4A95FE3A80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6727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B923-777C-5F2C-23E9-1DA4E9E6CEE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7DABF39-9603-3A97-1F24-9E604385F7B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B5187B0-80D2-1B72-DBB6-D7B9A46BC930}"/>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2D552A4D-9DDB-7095-31F4-7C6B443F80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1016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D24F-9BAD-F8CA-DC69-AC514C17259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51FF70-4A95-5F09-7D09-4757235AD9B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044D04D-2E5D-98F8-1FBC-CD89E591BFCD}"/>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8CB11388-D26B-AD34-9885-679B0521F8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68933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F75AF-8B41-3C57-CCE6-807A98FF7A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233C903-3E07-8BCB-892C-5DA582E8364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7639DE7-649B-9ECC-9EFD-760F8B991A55}"/>
              </a:ext>
            </a:extLst>
          </p:cNvPr>
          <p:cNvSpPr>
            <a:spLocks noGrp="1"/>
          </p:cNvSpPr>
          <p:nvPr>
            <p:ph type="body" idx="1"/>
          </p:nvPr>
        </p:nvSpPr>
        <p:spPr/>
        <p:txBody>
          <a:bodyPr/>
          <a:lstStyle/>
          <a:p>
            <a:endParaRPr lang="fr-CA" dirty="0"/>
          </a:p>
        </p:txBody>
      </p:sp>
      <p:sp>
        <p:nvSpPr>
          <p:cNvPr id="4" name="Espace réservé du numéro de diapositive 3">
            <a:extLst>
              <a:ext uri="{FF2B5EF4-FFF2-40B4-BE49-F238E27FC236}">
                <a16:creationId xmlns:a16="http://schemas.microsoft.com/office/drawing/2014/main" id="{EABB2E01-EBFF-0F7D-32C8-3B7DBFA02D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4480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Tiré de quelques articles vus sur le Web, on constate que l’IA est omniprésente dans le secteur des RH.</a:t>
            </a:r>
          </a:p>
          <a:p>
            <a:pPr marL="0" indent="0">
              <a:buFont typeface="Arial" panose="020B0604020202020204" pitchFamily="34" charset="0"/>
              <a:buNone/>
            </a:pPr>
            <a:r>
              <a:rPr lang="fr-CA" dirty="0"/>
              <a:t> </a:t>
            </a:r>
          </a:p>
          <a:p>
            <a:pPr marL="0" indent="0">
              <a:buFont typeface="Arial" panose="020B0604020202020204" pitchFamily="34" charset="0"/>
              <a:buNone/>
            </a:pPr>
            <a:r>
              <a:rPr lang="fr-CA" dirty="0"/>
              <a:t>Pour le recruteur:</a:t>
            </a:r>
          </a:p>
          <a:p>
            <a:pPr marL="171450" indent="-171450">
              <a:buFont typeface="Arial" panose="020B0604020202020204" pitchFamily="34" charset="0"/>
              <a:buChar char="•"/>
            </a:pPr>
            <a:r>
              <a:rPr lang="fr-CA" dirty="0"/>
              <a:t>Génération de description de poste</a:t>
            </a:r>
          </a:p>
          <a:p>
            <a:pPr marL="171450" indent="-171450">
              <a:buFont typeface="Arial" panose="020B0604020202020204" pitchFamily="34" charset="0"/>
              <a:buChar char="•"/>
            </a:pPr>
            <a:r>
              <a:rPr lang="fr-CA" dirty="0"/>
              <a:t>Analyse de CV</a:t>
            </a:r>
          </a:p>
          <a:p>
            <a:pPr marL="171450" indent="-171450">
              <a:buFont typeface="Arial" panose="020B0604020202020204" pitchFamily="34" charset="0"/>
              <a:buChar char="•"/>
            </a:pPr>
            <a:r>
              <a:rPr lang="fr-CA" dirty="0"/>
              <a:t>Préparation des entrevues : génération des questions à poser</a:t>
            </a:r>
          </a:p>
          <a:p>
            <a:pPr marL="171450" indent="-171450">
              <a:buFont typeface="Arial" panose="020B0604020202020204" pitchFamily="34" charset="0"/>
              <a:buChar char="•"/>
            </a:pPr>
            <a:r>
              <a:rPr lang="fr-CA" dirty="0"/>
              <a:t>Assistant IA pour supporter le recruteur durant l’entrevue</a:t>
            </a:r>
          </a:p>
          <a:p>
            <a:pPr marL="171450" indent="-171450">
              <a:buFont typeface="Arial" panose="020B0604020202020204" pitchFamily="34" charset="0"/>
              <a:buChar char="•"/>
            </a:pPr>
            <a:r>
              <a:rPr lang="fr-CA" dirty="0"/>
              <a:t>…</a:t>
            </a:r>
          </a:p>
          <a:p>
            <a:pPr marL="171450" indent="-171450">
              <a:buFont typeface="Arial" panose="020B0604020202020204" pitchFamily="34" charset="0"/>
              <a:buChar char="•"/>
            </a:pPr>
            <a:endParaRPr lang="fr-CA" dirty="0"/>
          </a:p>
          <a:p>
            <a:pPr marL="0" indent="0">
              <a:buFont typeface="Arial" panose="020B0604020202020204" pitchFamily="34" charset="0"/>
              <a:buNone/>
            </a:pPr>
            <a:r>
              <a:rPr lang="fr-CA" dirty="0"/>
              <a:t>Pour le candidat:</a:t>
            </a:r>
          </a:p>
          <a:p>
            <a:pPr marL="171450" indent="-171450">
              <a:buFont typeface="Arial" panose="020B0604020202020204" pitchFamily="34" charset="0"/>
              <a:buChar char="•"/>
            </a:pPr>
            <a:r>
              <a:rPr lang="fr-CA" dirty="0"/>
              <a:t>Génération de CV, de lettre de motivation</a:t>
            </a:r>
          </a:p>
          <a:p>
            <a:pPr marL="171450" indent="-171450">
              <a:buFont typeface="Arial" panose="020B0604020202020204" pitchFamily="34" charset="0"/>
              <a:buChar char="•"/>
            </a:pPr>
            <a:r>
              <a:rPr lang="fr-CA" dirty="0"/>
              <a:t>Préparation à l’entrevue : génération de questions types et réponses pertinentes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A" dirty="0"/>
              <a:t>Assistant IA pour supporter le candidat durant l’entrevue</a:t>
            </a:r>
          </a:p>
          <a:p>
            <a:pPr marL="171450" indent="-171450">
              <a:buFont typeface="Arial" panose="020B0604020202020204" pitchFamily="34" charset="0"/>
              <a:buChar char="•"/>
            </a:pPr>
            <a:r>
              <a:rPr lang="fr-CA" dirty="0"/>
              <a:t>…</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https://www.hirevue.com/</a:t>
            </a:r>
          </a:p>
          <a:p>
            <a:pPr marL="0" indent="0">
              <a:buFont typeface="Arial" panose="020B0604020202020204" pitchFamily="34" charset="0"/>
              <a:buNone/>
            </a:pPr>
            <a:r>
              <a:rPr lang="fr-CA" dirty="0"/>
              <a:t>https://www.tryhellohire.com/</a:t>
            </a:r>
          </a:p>
          <a:p>
            <a:pPr marL="0" indent="0">
              <a:buFont typeface="Arial" panose="020B0604020202020204" pitchFamily="34" charset="0"/>
              <a:buNone/>
            </a:pPr>
            <a:r>
              <a:rPr lang="fr-CA" dirty="0"/>
              <a:t>https://www.finalroundai.com/</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6</a:t>
            </a:fld>
            <a:endParaRPr lang="fr-CA"/>
          </a:p>
        </p:txBody>
      </p:sp>
    </p:spTree>
    <p:extLst>
      <p:ext uri="{BB962C8B-B14F-4D97-AF65-F5344CB8AC3E}">
        <p14:creationId xmlns:p14="http://schemas.microsoft.com/office/powerpoint/2010/main" val="231272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Comme le suggère ce site, qui existe bel et bien et qui propose des agents IA pour réaliser des entrevues, projetons-nous dans un futur proche.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Nous sommes en 2025, les agents intelligents ont remplacé l’humain pour effectuer les tâches d’acquisition de talents et en particulier les entrevues d’embauche.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A l’issue de cette entrevue, la décision est prise pour : </a:t>
            </a:r>
          </a:p>
          <a:p>
            <a:pPr marL="171450" indent="-171450">
              <a:buFontTx/>
              <a:buChar char="-"/>
            </a:pPr>
            <a:r>
              <a:rPr lang="fr-CA" dirty="0"/>
              <a:t>Arrêter le processus de recrutement : la personne ne correspond pas aux exigences du poste.</a:t>
            </a:r>
          </a:p>
          <a:p>
            <a:pPr marL="171450" indent="-171450">
              <a:buFontTx/>
              <a:buChar char="-"/>
            </a:pPr>
            <a:r>
              <a:rPr lang="fr-CA" dirty="0"/>
              <a:t>Poursuivre le processus de recrutement : la personne semble convenir mais une seconde entrevue est nécessaire pour valider certains aspects plus techniques.</a:t>
            </a:r>
          </a:p>
          <a:p>
            <a:pPr marL="171450" indent="-171450">
              <a:buFontTx/>
              <a:buChar char="-"/>
            </a:pPr>
            <a:r>
              <a:rPr lang="fr-CA" dirty="0"/>
              <a:t>Poursuivre le processus de recrutement : la personne convient et une offre d’emploi va être faite. </a:t>
            </a:r>
          </a:p>
          <a:p>
            <a:pPr marL="171450" indent="-171450">
              <a:buFontTx/>
              <a:buChar char="-"/>
            </a:pPr>
            <a:endParaRPr lang="fr-CA" dirty="0"/>
          </a:p>
          <a:p>
            <a:pPr marL="0" indent="0">
              <a:buFontTx/>
              <a:buNone/>
            </a:pPr>
            <a:r>
              <a:rPr lang="fr-CA" dirty="0"/>
              <a:t>Outre les aspects éthiques concernant la délégation du recrutement à une IA, un des potentiels enjeux concerne les biais, et les stéréotypes en particulier, qui peuvent subsister dans le processus. Rien n’empêcherait une compagnie d’orienter une discrimination … qui pourrait se cacher derrière l’IA. </a:t>
            </a:r>
          </a:p>
          <a:p>
            <a:pPr marL="0" indent="0">
              <a:buFontTx/>
              <a:buNone/>
            </a:pPr>
            <a:endParaRPr lang="fr-CA" dirty="0"/>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7</a:t>
            </a:fld>
            <a:endParaRPr lang="fr-CA"/>
          </a:p>
        </p:txBody>
      </p:sp>
    </p:spTree>
    <p:extLst>
      <p:ext uri="{BB962C8B-B14F-4D97-AF65-F5344CB8AC3E}">
        <p14:creationId xmlns:p14="http://schemas.microsoft.com/office/powerpoint/2010/main" val="2434147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b="0" i="0" dirty="0">
                <a:solidFill>
                  <a:srgbClr val="1F2328"/>
                </a:solidFill>
                <a:effectLst/>
                <a:latin typeface="-apple-system"/>
              </a:rPr>
              <a:t>Est-ce bien ou pas ? Je ne sais pas mais cela soulève des interrogations sur la capacité à identifier les biais, qu'ils soient introduits de manière intentionnelle ou non, dans les systèmes automatiques impliquant des IA. </a:t>
            </a:r>
          </a:p>
          <a:p>
            <a:pPr marL="0" indent="0">
              <a:buFont typeface="Arial" panose="020B0604020202020204" pitchFamily="34" charset="0"/>
              <a:buNone/>
            </a:pPr>
            <a:endParaRPr lang="fr-CA" b="0" i="0" dirty="0">
              <a:solidFill>
                <a:srgbClr val="1F2328"/>
              </a:solidFill>
              <a:effectLst/>
              <a:latin typeface="-apple-system"/>
            </a:endParaRPr>
          </a:p>
          <a:p>
            <a:pPr marL="0" indent="0">
              <a:buFont typeface="Arial" panose="020B0604020202020204" pitchFamily="34" charset="0"/>
              <a:buNone/>
            </a:pPr>
            <a:r>
              <a:rPr lang="fr-CA" b="0" i="0" dirty="0">
                <a:solidFill>
                  <a:srgbClr val="1F2328"/>
                </a:solidFill>
                <a:effectLst/>
                <a:latin typeface="-apple-system"/>
              </a:rPr>
              <a:t>L'importance de ces questions éthiques est reconnue et prise très au sérieux par la communauté scientifique en IA.</a:t>
            </a:r>
          </a:p>
          <a:p>
            <a:pPr marL="0" indent="0">
              <a:buFont typeface="Arial" panose="020B0604020202020204" pitchFamily="34" charset="0"/>
              <a:buNone/>
            </a:pPr>
            <a:endParaRPr lang="fr-CA" b="0" i="0" dirty="0">
              <a:solidFill>
                <a:srgbClr val="1F2328"/>
              </a:solidFill>
              <a:effectLst/>
              <a:latin typeface="-apple-system"/>
            </a:endParaRPr>
          </a:p>
          <a:p>
            <a:pPr marL="0" indent="0">
              <a:buFont typeface="Arial" panose="020B0604020202020204" pitchFamily="34" charset="0"/>
              <a:buNone/>
            </a:pPr>
            <a:r>
              <a:rPr lang="fr-CA" dirty="0"/>
              <a:t>Comment détecter les biais dans les échanges avec un candidat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Comment une entreprise pourrait contrôler (audit interne ou externe) le respect de sa politique EDI (équité, diversité, inclusion)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Dans mes recherches sur Internet, je n’ai pas trouvé d’auditeur IA permettant de contrôler / évaluer spécifiquement les solutions IA d’entrevue. C’est ce qui m’a poussé à creuser ce sujet d’actualité.</a:t>
            </a:r>
          </a:p>
        </p:txBody>
      </p:sp>
      <p:sp>
        <p:nvSpPr>
          <p:cNvPr id="4" name="Espace réservé du numéro de diapositive 3"/>
          <p:cNvSpPr>
            <a:spLocks noGrp="1"/>
          </p:cNvSpPr>
          <p:nvPr>
            <p:ph type="sldNum" sz="quarter" idx="5"/>
          </p:nvPr>
        </p:nvSpPr>
        <p:spPr/>
        <p:txBody>
          <a:bodyPr/>
          <a:lstStyle/>
          <a:p>
            <a:fld id="{FABCE5C4-1C06-4768-8E63-10DE56DB18F4}" type="slidenum">
              <a:rPr lang="fr-CA" smtClean="0"/>
              <a:t>8</a:t>
            </a:fld>
            <a:endParaRPr lang="fr-CA"/>
          </a:p>
        </p:txBody>
      </p:sp>
    </p:spTree>
    <p:extLst>
      <p:ext uri="{BB962C8B-B14F-4D97-AF65-F5344CB8AC3E}">
        <p14:creationId xmlns:p14="http://schemas.microsoft.com/office/powerpoint/2010/main" val="148081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Définissons rapidement les biais qui nous préoccupe dans le recrutement.</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Pour ceux que cela intéresse, il existe un excellent portail de l’institut des sciences cognitives sur les biais cognitifs.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CA" dirty="0"/>
              <a:t>https://www.shortcogs.com/</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Stéréotypes et préjugés : sur le genre, sur les origines ethniques, sur l’âge, sur l’apparence, …</a:t>
            </a:r>
          </a:p>
          <a:p>
            <a:pPr marL="0" indent="0">
              <a:buFont typeface="Arial" panose="020B0604020202020204" pitchFamily="34" charset="0"/>
              <a:buNone/>
            </a:pPr>
            <a:r>
              <a:rPr lang="fr-CA" dirty="0"/>
              <a:t>Cela concerne tout le monde car tout le monde juge tout le monde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D’une manière générale, cela concerne la notion de groupe d’individu : le biais pro-endogroupe.</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1833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4A8DC-C4AF-4652-AC32-ADFAD1738180}"/>
              </a:ext>
            </a:extLst>
          </p:cNvPr>
          <p:cNvSpPr>
            <a:spLocks noGrp="1"/>
          </p:cNvSpPr>
          <p:nvPr>
            <p:ph type="ctrTitle"/>
          </p:nvPr>
        </p:nvSpPr>
        <p:spPr>
          <a:xfrm>
            <a:off x="1524000" y="1122363"/>
            <a:ext cx="9144000" cy="2387600"/>
          </a:xfrm>
        </p:spPr>
        <p:txBody>
          <a:bodyPr anchor="b"/>
          <a:lstStyle>
            <a:lvl1pPr algn="ctr">
              <a:defRPr sz="6000"/>
            </a:lvl1pPr>
          </a:lstStyle>
          <a:p>
            <a:r>
              <a:rPr lang="fr-CA"/>
              <a:t>Modifiez le style du titre</a:t>
            </a:r>
          </a:p>
        </p:txBody>
      </p:sp>
      <p:sp>
        <p:nvSpPr>
          <p:cNvPr id="3" name="Sous-titre 2">
            <a:extLst>
              <a:ext uri="{FF2B5EF4-FFF2-40B4-BE49-F238E27FC236}">
                <a16:creationId xmlns:a16="http://schemas.microsoft.com/office/drawing/2014/main" id="{3847FE07-1509-4618-BFDD-2F2A07A12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p>
        </p:txBody>
      </p:sp>
      <p:sp>
        <p:nvSpPr>
          <p:cNvPr id="4" name="Espace réservé de la date 3">
            <a:extLst>
              <a:ext uri="{FF2B5EF4-FFF2-40B4-BE49-F238E27FC236}">
                <a16:creationId xmlns:a16="http://schemas.microsoft.com/office/drawing/2014/main" id="{E883199F-26E1-4DB1-9CA8-7E8CED47D5B0}"/>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878972CB-BD9A-4995-92F2-5CC190BFA27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C0CFE87-B16B-4990-9241-968139C62E0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262436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405F9-9DFF-4742-9857-F192A455EA4B}"/>
              </a:ext>
            </a:extLst>
          </p:cNvPr>
          <p:cNvSpPr>
            <a:spLocks noGrp="1"/>
          </p:cNvSpPr>
          <p:nvPr>
            <p:ph type="title"/>
          </p:nvPr>
        </p:nvSpPr>
        <p:spPr/>
        <p:txBody>
          <a:bodyPr/>
          <a:lstStyle/>
          <a:p>
            <a:r>
              <a:rPr lang="fr-CA"/>
              <a:t>Modifiez le style du titre</a:t>
            </a:r>
          </a:p>
        </p:txBody>
      </p:sp>
      <p:sp>
        <p:nvSpPr>
          <p:cNvPr id="3" name="Espace réservé du texte vertical 2">
            <a:extLst>
              <a:ext uri="{FF2B5EF4-FFF2-40B4-BE49-F238E27FC236}">
                <a16:creationId xmlns:a16="http://schemas.microsoft.com/office/drawing/2014/main" id="{6A7E0B7C-2D83-463E-8FBF-B5C1896806B5}"/>
              </a:ext>
            </a:extLst>
          </p:cNvPr>
          <p:cNvSpPr>
            <a:spLocks noGrp="1"/>
          </p:cNvSpPr>
          <p:nvPr>
            <p:ph type="body" orient="vert" idx="1"/>
          </p:nvPr>
        </p:nvSpPr>
        <p:spPr/>
        <p:txBody>
          <a:bodyPr vert="eaVert"/>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898AF828-D8A2-445A-9F05-B6C6E20EC721}"/>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26E58E7C-83BF-4AD8-9C5D-C6119982942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BE92182-C482-4E0F-B08D-1366FDD1D31C}"/>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711805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BE969EE-D58A-4102-801C-5E0126DD9109}"/>
              </a:ext>
            </a:extLst>
          </p:cNvPr>
          <p:cNvSpPr>
            <a:spLocks noGrp="1"/>
          </p:cNvSpPr>
          <p:nvPr>
            <p:ph type="title" orient="vert"/>
          </p:nvPr>
        </p:nvSpPr>
        <p:spPr>
          <a:xfrm>
            <a:off x="8724900" y="365125"/>
            <a:ext cx="2628900" cy="5811838"/>
          </a:xfrm>
        </p:spPr>
        <p:txBody>
          <a:bodyPr vert="eaVert"/>
          <a:lstStyle/>
          <a:p>
            <a:r>
              <a:rPr lang="fr-CA"/>
              <a:t>Modifiez le style du titre</a:t>
            </a:r>
          </a:p>
        </p:txBody>
      </p:sp>
      <p:sp>
        <p:nvSpPr>
          <p:cNvPr id="3" name="Espace réservé du texte vertical 2">
            <a:extLst>
              <a:ext uri="{FF2B5EF4-FFF2-40B4-BE49-F238E27FC236}">
                <a16:creationId xmlns:a16="http://schemas.microsoft.com/office/drawing/2014/main" id="{A0D73470-3533-4D82-9B78-D347A794D930}"/>
              </a:ext>
            </a:extLst>
          </p:cNvPr>
          <p:cNvSpPr>
            <a:spLocks noGrp="1"/>
          </p:cNvSpPr>
          <p:nvPr>
            <p:ph type="body" orient="vert" idx="1"/>
          </p:nvPr>
        </p:nvSpPr>
        <p:spPr>
          <a:xfrm>
            <a:off x="838200" y="365125"/>
            <a:ext cx="7734300" cy="5811838"/>
          </a:xfrm>
        </p:spPr>
        <p:txBody>
          <a:bodyPr vert="eaVert"/>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6D558D78-E782-4B90-BA62-E390635F2521}"/>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39380A4C-292A-49BF-8242-23B985FB0F8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C8B678AC-A9FC-4025-A2BA-C102B4D1D057}"/>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68744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E0A43-A785-43F0-8AA7-AC17391A63ED}"/>
              </a:ext>
            </a:extLst>
          </p:cNvPr>
          <p:cNvSpPr>
            <a:spLocks noGrp="1"/>
          </p:cNvSpPr>
          <p:nvPr>
            <p:ph type="title"/>
          </p:nvPr>
        </p:nvSpPr>
        <p:spPr/>
        <p:txBody>
          <a:bodyPr/>
          <a:lstStyle/>
          <a:p>
            <a:r>
              <a:rPr lang="fr-CA"/>
              <a:t>Modifiez le style du titre</a:t>
            </a:r>
          </a:p>
        </p:txBody>
      </p:sp>
      <p:sp>
        <p:nvSpPr>
          <p:cNvPr id="3" name="Espace réservé du contenu 2">
            <a:extLst>
              <a:ext uri="{FF2B5EF4-FFF2-40B4-BE49-F238E27FC236}">
                <a16:creationId xmlns:a16="http://schemas.microsoft.com/office/drawing/2014/main" id="{5585E074-1D09-47C4-A46B-064D1B3C87E4}"/>
              </a:ext>
            </a:extLst>
          </p:cNvPr>
          <p:cNvSpPr>
            <a:spLocks noGrp="1"/>
          </p:cNvSpPr>
          <p:nvPr>
            <p:ph idx="1"/>
          </p:nvPr>
        </p:nvSpPr>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06640D95-E024-4ACF-95D4-78E3288C9D2A}"/>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5BD43D00-AD54-43BB-8A14-13A12C3F282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47467E55-6C86-4043-BBFB-E556A2890C4C}"/>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236331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3D82C-E584-4782-931A-D51D73EA300E}"/>
              </a:ext>
            </a:extLst>
          </p:cNvPr>
          <p:cNvSpPr>
            <a:spLocks noGrp="1"/>
          </p:cNvSpPr>
          <p:nvPr>
            <p:ph type="title"/>
          </p:nvPr>
        </p:nvSpPr>
        <p:spPr>
          <a:xfrm>
            <a:off x="831850" y="1709738"/>
            <a:ext cx="10515600" cy="2852737"/>
          </a:xfrm>
        </p:spPr>
        <p:txBody>
          <a:bodyPr anchor="b"/>
          <a:lstStyle>
            <a:lvl1pPr>
              <a:defRPr sz="6000"/>
            </a:lvl1pPr>
          </a:lstStyle>
          <a:p>
            <a:r>
              <a:rPr lang="fr-CA"/>
              <a:t>Modifiez le style du titre</a:t>
            </a:r>
          </a:p>
        </p:txBody>
      </p:sp>
      <p:sp>
        <p:nvSpPr>
          <p:cNvPr id="3" name="Espace réservé du texte 2">
            <a:extLst>
              <a:ext uri="{FF2B5EF4-FFF2-40B4-BE49-F238E27FC236}">
                <a16:creationId xmlns:a16="http://schemas.microsoft.com/office/drawing/2014/main" id="{73127DEC-569E-438D-9D27-57F5BA6D4C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CA"/>
              <a:t>Modifier les styles du texte du masque</a:t>
            </a:r>
          </a:p>
        </p:txBody>
      </p:sp>
      <p:sp>
        <p:nvSpPr>
          <p:cNvPr id="4" name="Espace réservé de la date 3">
            <a:extLst>
              <a:ext uri="{FF2B5EF4-FFF2-40B4-BE49-F238E27FC236}">
                <a16:creationId xmlns:a16="http://schemas.microsoft.com/office/drawing/2014/main" id="{A42A6EAB-7978-428A-BCCC-2035D003D52A}"/>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E6D8126A-EF0E-41E0-8629-D6C6B7CBC2A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02CCED88-001B-4D14-BB72-1D848781AED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96006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A8DA14-A54C-4B6C-8BFD-6480D4487E60}"/>
              </a:ext>
            </a:extLst>
          </p:cNvPr>
          <p:cNvSpPr>
            <a:spLocks noGrp="1"/>
          </p:cNvSpPr>
          <p:nvPr>
            <p:ph type="title"/>
          </p:nvPr>
        </p:nvSpPr>
        <p:spPr/>
        <p:txBody>
          <a:bodyPr/>
          <a:lstStyle/>
          <a:p>
            <a:r>
              <a:rPr lang="fr-CA"/>
              <a:t>Modifiez le style du titre</a:t>
            </a:r>
          </a:p>
        </p:txBody>
      </p:sp>
      <p:sp>
        <p:nvSpPr>
          <p:cNvPr id="3" name="Espace réservé du contenu 2">
            <a:extLst>
              <a:ext uri="{FF2B5EF4-FFF2-40B4-BE49-F238E27FC236}">
                <a16:creationId xmlns:a16="http://schemas.microsoft.com/office/drawing/2014/main" id="{BEEBBF4F-1C1D-4B75-BCF6-827B12EBB6D8}"/>
              </a:ext>
            </a:extLst>
          </p:cNvPr>
          <p:cNvSpPr>
            <a:spLocks noGrp="1"/>
          </p:cNvSpPr>
          <p:nvPr>
            <p:ph sz="half" idx="1"/>
          </p:nvPr>
        </p:nvSpPr>
        <p:spPr>
          <a:xfrm>
            <a:off x="838200" y="1825625"/>
            <a:ext cx="5181600" cy="435133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a:extLst>
              <a:ext uri="{FF2B5EF4-FFF2-40B4-BE49-F238E27FC236}">
                <a16:creationId xmlns:a16="http://schemas.microsoft.com/office/drawing/2014/main" id="{6E3D5836-D4AE-4771-B4E8-FA427937C40E}"/>
              </a:ext>
            </a:extLst>
          </p:cNvPr>
          <p:cNvSpPr>
            <a:spLocks noGrp="1"/>
          </p:cNvSpPr>
          <p:nvPr>
            <p:ph sz="half" idx="2"/>
          </p:nvPr>
        </p:nvSpPr>
        <p:spPr>
          <a:xfrm>
            <a:off x="6172200" y="1825625"/>
            <a:ext cx="5181600" cy="435133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4">
            <a:extLst>
              <a:ext uri="{FF2B5EF4-FFF2-40B4-BE49-F238E27FC236}">
                <a16:creationId xmlns:a16="http://schemas.microsoft.com/office/drawing/2014/main" id="{33A8E883-F68A-46FF-A17F-BE871585EE58}"/>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6" name="Espace réservé du pied de page 5">
            <a:extLst>
              <a:ext uri="{FF2B5EF4-FFF2-40B4-BE49-F238E27FC236}">
                <a16:creationId xmlns:a16="http://schemas.microsoft.com/office/drawing/2014/main" id="{E2A726C6-D85A-4303-B69F-95C43747B002}"/>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A120E401-FF19-4C9C-938F-23874992156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4761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CED65-165B-4F21-9346-DEEA150FCD28}"/>
              </a:ext>
            </a:extLst>
          </p:cNvPr>
          <p:cNvSpPr>
            <a:spLocks noGrp="1"/>
          </p:cNvSpPr>
          <p:nvPr>
            <p:ph type="title"/>
          </p:nvPr>
        </p:nvSpPr>
        <p:spPr>
          <a:xfrm>
            <a:off x="839788" y="365125"/>
            <a:ext cx="10515600" cy="1325563"/>
          </a:xfrm>
        </p:spPr>
        <p:txBody>
          <a:bodyPr/>
          <a:lstStyle/>
          <a:p>
            <a:r>
              <a:rPr lang="fr-CA"/>
              <a:t>Modifiez le style du titre</a:t>
            </a:r>
          </a:p>
        </p:txBody>
      </p:sp>
      <p:sp>
        <p:nvSpPr>
          <p:cNvPr id="3" name="Espace réservé du texte 2">
            <a:extLst>
              <a:ext uri="{FF2B5EF4-FFF2-40B4-BE49-F238E27FC236}">
                <a16:creationId xmlns:a16="http://schemas.microsoft.com/office/drawing/2014/main" id="{B0C55C23-F218-4028-82D4-26506EB7E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Modifier les styles du texte du masque</a:t>
            </a:r>
          </a:p>
        </p:txBody>
      </p:sp>
      <p:sp>
        <p:nvSpPr>
          <p:cNvPr id="4" name="Espace réservé du contenu 3">
            <a:extLst>
              <a:ext uri="{FF2B5EF4-FFF2-40B4-BE49-F238E27FC236}">
                <a16:creationId xmlns:a16="http://schemas.microsoft.com/office/drawing/2014/main" id="{F3AA1FE5-6935-46E4-BAB5-F2102BA9D35E}"/>
              </a:ext>
            </a:extLst>
          </p:cNvPr>
          <p:cNvSpPr>
            <a:spLocks noGrp="1"/>
          </p:cNvSpPr>
          <p:nvPr>
            <p:ph sz="half" idx="2"/>
          </p:nvPr>
        </p:nvSpPr>
        <p:spPr>
          <a:xfrm>
            <a:off x="839788" y="2505075"/>
            <a:ext cx="5157787" cy="368458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4">
            <a:extLst>
              <a:ext uri="{FF2B5EF4-FFF2-40B4-BE49-F238E27FC236}">
                <a16:creationId xmlns:a16="http://schemas.microsoft.com/office/drawing/2014/main" id="{DC925E6B-CC53-42AE-ABD6-24F6728EC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Modifier les styles du texte du masque</a:t>
            </a:r>
          </a:p>
        </p:txBody>
      </p:sp>
      <p:sp>
        <p:nvSpPr>
          <p:cNvPr id="6" name="Espace réservé du contenu 5">
            <a:extLst>
              <a:ext uri="{FF2B5EF4-FFF2-40B4-BE49-F238E27FC236}">
                <a16:creationId xmlns:a16="http://schemas.microsoft.com/office/drawing/2014/main" id="{0CA9E9DA-B1D6-4260-82D4-5DD5191202FC}"/>
              </a:ext>
            </a:extLst>
          </p:cNvPr>
          <p:cNvSpPr>
            <a:spLocks noGrp="1"/>
          </p:cNvSpPr>
          <p:nvPr>
            <p:ph sz="quarter" idx="4"/>
          </p:nvPr>
        </p:nvSpPr>
        <p:spPr>
          <a:xfrm>
            <a:off x="6172200" y="2505075"/>
            <a:ext cx="5183188" cy="368458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e la date 6">
            <a:extLst>
              <a:ext uri="{FF2B5EF4-FFF2-40B4-BE49-F238E27FC236}">
                <a16:creationId xmlns:a16="http://schemas.microsoft.com/office/drawing/2014/main" id="{84EF37AF-B11E-4861-8F3F-E7167F1D7588}"/>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8" name="Espace réservé du pied de page 7">
            <a:extLst>
              <a:ext uri="{FF2B5EF4-FFF2-40B4-BE49-F238E27FC236}">
                <a16:creationId xmlns:a16="http://schemas.microsoft.com/office/drawing/2014/main" id="{7D1A84F1-A5F7-4393-BD31-E7FFCC7476B8}"/>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09911845-779A-4E9B-AA29-E6688FDC8B74}"/>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93976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9417A0-29EC-4C25-ACD7-F57E45BF9B96}"/>
              </a:ext>
            </a:extLst>
          </p:cNvPr>
          <p:cNvSpPr>
            <a:spLocks noGrp="1"/>
          </p:cNvSpPr>
          <p:nvPr>
            <p:ph type="title"/>
          </p:nvPr>
        </p:nvSpPr>
        <p:spPr/>
        <p:txBody>
          <a:bodyPr/>
          <a:lstStyle/>
          <a:p>
            <a:r>
              <a:rPr lang="fr-CA"/>
              <a:t>Modifiez le style du titre</a:t>
            </a:r>
          </a:p>
        </p:txBody>
      </p:sp>
      <p:sp>
        <p:nvSpPr>
          <p:cNvPr id="3" name="Espace réservé de la date 2">
            <a:extLst>
              <a:ext uri="{FF2B5EF4-FFF2-40B4-BE49-F238E27FC236}">
                <a16:creationId xmlns:a16="http://schemas.microsoft.com/office/drawing/2014/main" id="{87955530-F545-40DA-B995-C8736F634CDB}"/>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4" name="Espace réservé du pied de page 3">
            <a:extLst>
              <a:ext uri="{FF2B5EF4-FFF2-40B4-BE49-F238E27FC236}">
                <a16:creationId xmlns:a16="http://schemas.microsoft.com/office/drawing/2014/main" id="{8E4A9854-DB18-4952-8D69-4FC903BB74E3}"/>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E9A72ACA-943A-4870-9C84-070A0070C520}"/>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66452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955530-F545-40DA-B995-C8736F634CDB}"/>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3" name="Espace réservé du pied de page 2">
            <a:extLst>
              <a:ext uri="{FF2B5EF4-FFF2-40B4-BE49-F238E27FC236}">
                <a16:creationId xmlns:a16="http://schemas.microsoft.com/office/drawing/2014/main" id="{8E4A9854-DB18-4952-8D69-4FC903BB74E3}"/>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E9A72ACA-943A-4870-9C84-070A0070C520}"/>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1815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3CFBE-0450-4DCB-A2A4-33530269FF4D}"/>
              </a:ext>
            </a:extLst>
          </p:cNvPr>
          <p:cNvSpPr>
            <a:spLocks noGrp="1"/>
          </p:cNvSpPr>
          <p:nvPr>
            <p:ph type="title"/>
          </p:nvPr>
        </p:nvSpPr>
        <p:spPr>
          <a:xfrm>
            <a:off x="839788" y="457200"/>
            <a:ext cx="3932237" cy="1600200"/>
          </a:xfrm>
        </p:spPr>
        <p:txBody>
          <a:bodyPr anchor="b"/>
          <a:lstStyle>
            <a:lvl1pPr>
              <a:defRPr sz="3200"/>
            </a:lvl1pPr>
          </a:lstStyle>
          <a:p>
            <a:r>
              <a:rPr lang="fr-CA"/>
              <a:t>Modifiez le style du titre</a:t>
            </a:r>
          </a:p>
        </p:txBody>
      </p:sp>
      <p:sp>
        <p:nvSpPr>
          <p:cNvPr id="3" name="Espace réservé du contenu 2">
            <a:extLst>
              <a:ext uri="{FF2B5EF4-FFF2-40B4-BE49-F238E27FC236}">
                <a16:creationId xmlns:a16="http://schemas.microsoft.com/office/drawing/2014/main" id="{92B87E0F-6A58-4F4B-8701-85A38AF37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texte 3">
            <a:extLst>
              <a:ext uri="{FF2B5EF4-FFF2-40B4-BE49-F238E27FC236}">
                <a16:creationId xmlns:a16="http://schemas.microsoft.com/office/drawing/2014/main" id="{1AD191F1-2C4A-4163-9CFC-9E355CBB2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Modifier les styles du texte du masque</a:t>
            </a:r>
          </a:p>
        </p:txBody>
      </p:sp>
      <p:sp>
        <p:nvSpPr>
          <p:cNvPr id="5" name="Espace réservé de la date 4">
            <a:extLst>
              <a:ext uri="{FF2B5EF4-FFF2-40B4-BE49-F238E27FC236}">
                <a16:creationId xmlns:a16="http://schemas.microsoft.com/office/drawing/2014/main" id="{2ED4F01F-3C8D-4081-A8D6-1080982C0E6C}"/>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6" name="Espace réservé du pied de page 5">
            <a:extLst>
              <a:ext uri="{FF2B5EF4-FFF2-40B4-BE49-F238E27FC236}">
                <a16:creationId xmlns:a16="http://schemas.microsoft.com/office/drawing/2014/main" id="{E28FC714-3204-4BCF-BE19-1C5F41D31BDA}"/>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3748F61-7DCD-44C1-B55E-46842A457C2B}"/>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67162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5A1516-2FDA-4214-AD7B-304867BCFD62}"/>
              </a:ext>
            </a:extLst>
          </p:cNvPr>
          <p:cNvSpPr>
            <a:spLocks noGrp="1"/>
          </p:cNvSpPr>
          <p:nvPr>
            <p:ph type="title"/>
          </p:nvPr>
        </p:nvSpPr>
        <p:spPr>
          <a:xfrm>
            <a:off x="839788" y="457200"/>
            <a:ext cx="3932237" cy="1600200"/>
          </a:xfrm>
        </p:spPr>
        <p:txBody>
          <a:bodyPr anchor="b"/>
          <a:lstStyle>
            <a:lvl1pPr>
              <a:defRPr sz="3200"/>
            </a:lvl1pPr>
          </a:lstStyle>
          <a:p>
            <a:r>
              <a:rPr lang="fr-CA"/>
              <a:t>Modifiez le style du titre</a:t>
            </a:r>
          </a:p>
        </p:txBody>
      </p:sp>
      <p:sp>
        <p:nvSpPr>
          <p:cNvPr id="3" name="Espace réservé pour une image  2">
            <a:extLst>
              <a:ext uri="{FF2B5EF4-FFF2-40B4-BE49-F238E27FC236}">
                <a16:creationId xmlns:a16="http://schemas.microsoft.com/office/drawing/2014/main" id="{C1AB3FAF-630F-42F3-ACC3-86572AF5E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C9350950-C105-41DC-AE5B-8FD1234C5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Modifier les styles du texte du masque</a:t>
            </a:r>
          </a:p>
        </p:txBody>
      </p:sp>
      <p:sp>
        <p:nvSpPr>
          <p:cNvPr id="5" name="Espace réservé de la date 4">
            <a:extLst>
              <a:ext uri="{FF2B5EF4-FFF2-40B4-BE49-F238E27FC236}">
                <a16:creationId xmlns:a16="http://schemas.microsoft.com/office/drawing/2014/main" id="{CD119FC2-C928-42DD-8C06-688C404BFF27}"/>
              </a:ext>
            </a:extLst>
          </p:cNvPr>
          <p:cNvSpPr>
            <a:spLocks noGrp="1"/>
          </p:cNvSpPr>
          <p:nvPr>
            <p:ph type="dt" sz="half" idx="10"/>
          </p:nvPr>
        </p:nvSpPr>
        <p:spPr/>
        <p:txBody>
          <a:bodyPr/>
          <a:lstStyle/>
          <a:p>
            <a:fld id="{0F83F41A-0AC9-46AE-80E5-213A985D2FBC}" type="datetimeFigureOut">
              <a:rPr lang="fr-CA" smtClean="0"/>
              <a:t>2025-04-13</a:t>
            </a:fld>
            <a:endParaRPr lang="fr-CA"/>
          </a:p>
        </p:txBody>
      </p:sp>
      <p:sp>
        <p:nvSpPr>
          <p:cNvPr id="6" name="Espace réservé du pied de page 5">
            <a:extLst>
              <a:ext uri="{FF2B5EF4-FFF2-40B4-BE49-F238E27FC236}">
                <a16:creationId xmlns:a16="http://schemas.microsoft.com/office/drawing/2014/main" id="{8125B4E9-BA30-4571-AB97-93CF700A7E14}"/>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55EA017F-EFBE-433E-A23D-28DB82985BF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923216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D239FE0-7C23-49D6-9493-47D4D11FD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Modifiez le style du titre</a:t>
            </a:r>
          </a:p>
        </p:txBody>
      </p:sp>
      <p:sp>
        <p:nvSpPr>
          <p:cNvPr id="3" name="Espace réservé du texte 2">
            <a:extLst>
              <a:ext uri="{FF2B5EF4-FFF2-40B4-BE49-F238E27FC236}">
                <a16:creationId xmlns:a16="http://schemas.microsoft.com/office/drawing/2014/main" id="{7A032DBC-96EA-4E25-A233-66395E3D7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69442B95-01A5-48D3-BC5F-4DF713F26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83F41A-0AC9-46AE-80E5-213A985D2FBC}" type="datetimeFigureOut">
              <a:rPr lang="fr-CA" smtClean="0"/>
              <a:t>2025-04-13</a:t>
            </a:fld>
            <a:endParaRPr lang="fr-CA"/>
          </a:p>
        </p:txBody>
      </p:sp>
      <p:sp>
        <p:nvSpPr>
          <p:cNvPr id="5" name="Espace réservé du pied de page 4">
            <a:extLst>
              <a:ext uri="{FF2B5EF4-FFF2-40B4-BE49-F238E27FC236}">
                <a16:creationId xmlns:a16="http://schemas.microsoft.com/office/drawing/2014/main" id="{D689C65C-841D-41BE-BA1A-DCEA6F77C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92D1C6A3-3E42-4155-8258-05F0292F3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48EC9D-5697-4E5B-8ED7-1432B59ABEA1}" type="slidenum">
              <a:rPr lang="fr-CA" smtClean="0"/>
              <a:t>‹N°›</a:t>
            </a:fld>
            <a:endParaRPr lang="fr-CA"/>
          </a:p>
        </p:txBody>
      </p:sp>
    </p:spTree>
    <p:extLst>
      <p:ext uri="{BB962C8B-B14F-4D97-AF65-F5344CB8AC3E}">
        <p14:creationId xmlns:p14="http://schemas.microsoft.com/office/powerpoint/2010/main" val="1907054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C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RGeVVL0M0ZQ?feature=oembed" TargetMode="Externa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m_YD0yyG0YQ?feature=oembed" TargetMode="Externa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ECDF2D-3639-4EE9-A4F1-0D9F3235A2AD}"/>
              </a:ext>
            </a:extLst>
          </p:cNvPr>
          <p:cNvSpPr>
            <a:spLocks noGrp="1"/>
          </p:cNvSpPr>
          <p:nvPr>
            <p:ph type="ctrTitle"/>
          </p:nvPr>
        </p:nvSpPr>
        <p:spPr>
          <a:xfrm>
            <a:off x="1524000" y="1293338"/>
            <a:ext cx="9144000" cy="3274592"/>
          </a:xfrm>
        </p:spPr>
        <p:txBody>
          <a:bodyPr anchor="ctr">
            <a:normAutofit/>
          </a:bodyPr>
          <a:lstStyle/>
          <a:p>
            <a:r>
              <a:rPr lang="fr-CA" sz="7200" dirty="0"/>
              <a:t>Pour une IA plus responsable en RH</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60089643-93CD-675F-0F72-864E7BC981EB}"/>
              </a:ext>
            </a:extLst>
          </p:cNvPr>
          <p:cNvSpPr txBox="1"/>
          <p:nvPr/>
        </p:nvSpPr>
        <p:spPr>
          <a:xfrm>
            <a:off x="596464" y="5404142"/>
            <a:ext cx="11212044" cy="461665"/>
          </a:xfrm>
          <a:prstGeom prst="rect">
            <a:avLst/>
          </a:prstGeom>
          <a:noFill/>
        </p:spPr>
        <p:txBody>
          <a:bodyPr wrap="none" rtlCol="0">
            <a:spAutoFit/>
          </a:bodyPr>
          <a:lstStyle/>
          <a:p>
            <a:r>
              <a:rPr lang="fr-CA" sz="2400" dirty="0"/>
              <a:t>Détection automatique des biais dans les échanges de recrutements des candidats</a:t>
            </a:r>
            <a:endParaRPr lang="fr-FR" sz="2400" dirty="0"/>
          </a:p>
        </p:txBody>
      </p:sp>
    </p:spTree>
    <p:extLst>
      <p:ext uri="{BB962C8B-B14F-4D97-AF65-F5344CB8AC3E}">
        <p14:creationId xmlns:p14="http://schemas.microsoft.com/office/powerpoint/2010/main" val="95408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737062" y="2133668"/>
            <a:ext cx="9910296" cy="2590027"/>
          </a:xfrm>
        </p:spPr>
        <p:txBody>
          <a:bodyPr vert="horz" lIns="91440" tIns="45720" rIns="91440" bIns="45720" rtlCol="0" anchor="t">
            <a:normAutofit/>
          </a:bodyPr>
          <a:lstStyle/>
          <a:p>
            <a:r>
              <a:rPr lang="fr-FR" sz="8000" kern="1200" dirty="0">
                <a:solidFill>
                  <a:schemeClr val="tx1"/>
                </a:solidFill>
                <a:latin typeface="+mj-lt"/>
                <a:ea typeface="+mj-ea"/>
                <a:cs typeface="+mj-cs"/>
              </a:rPr>
              <a:t>Plongeons dans le sujet de mon mémoire</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Tree>
    <p:extLst>
      <p:ext uri="{BB962C8B-B14F-4D97-AF65-F5344CB8AC3E}">
        <p14:creationId xmlns:p14="http://schemas.microsoft.com/office/powerpoint/2010/main" val="283113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F22BB21-49E3-0352-F519-9F00DB747486}"/>
              </a:ext>
            </a:extLst>
          </p:cNvPr>
          <p:cNvSpPr txBox="1"/>
          <p:nvPr/>
        </p:nvSpPr>
        <p:spPr>
          <a:xfrm>
            <a:off x="2819814" y="0"/>
            <a:ext cx="6552371" cy="1107996"/>
          </a:xfrm>
          <a:prstGeom prst="rect">
            <a:avLst/>
          </a:prstGeom>
          <a:noFill/>
        </p:spPr>
        <p:txBody>
          <a:bodyPr wrap="none" rtlCol="0">
            <a:spAutoFit/>
          </a:bodyPr>
          <a:lstStyle/>
          <a:p>
            <a:r>
              <a:rPr lang="fr-FR" sz="6600" dirty="0"/>
              <a:t>Mise en situation </a:t>
            </a:r>
          </a:p>
        </p:txBody>
      </p:sp>
      <p:graphicFrame>
        <p:nvGraphicFramePr>
          <p:cNvPr id="3" name="Diagramme 2">
            <a:extLst>
              <a:ext uri="{FF2B5EF4-FFF2-40B4-BE49-F238E27FC236}">
                <a16:creationId xmlns:a16="http://schemas.microsoft.com/office/drawing/2014/main" id="{41DC8BDD-4E60-2A81-DC20-7B9A3CC88BEF}"/>
              </a:ext>
            </a:extLst>
          </p:cNvPr>
          <p:cNvGraphicFramePr/>
          <p:nvPr>
            <p:extLst>
              <p:ext uri="{D42A27DB-BD31-4B8C-83A1-F6EECF244321}">
                <p14:modId xmlns:p14="http://schemas.microsoft.com/office/powerpoint/2010/main" val="3408962566"/>
              </p:ext>
            </p:extLst>
          </p:nvPr>
        </p:nvGraphicFramePr>
        <p:xfrm>
          <a:off x="1458794" y="950099"/>
          <a:ext cx="9964382" cy="5701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F8AC1B2-D853-61E6-8ADA-F893EEE19D98}"/>
              </a:ext>
            </a:extLst>
          </p:cNvPr>
          <p:cNvSpPr/>
          <p:nvPr/>
        </p:nvSpPr>
        <p:spPr>
          <a:xfrm>
            <a:off x="6196084" y="1924334"/>
            <a:ext cx="4763068" cy="2961565"/>
          </a:xfrm>
          <a:custGeom>
            <a:avLst/>
            <a:gdLst>
              <a:gd name="connsiteX0" fmla="*/ 0 w 4763068"/>
              <a:gd name="connsiteY0" fmla="*/ 0 h 2961565"/>
              <a:gd name="connsiteX1" fmla="*/ 728069 w 4763068"/>
              <a:gd name="connsiteY1" fmla="*/ 0 h 2961565"/>
              <a:gd name="connsiteX2" fmla="*/ 1360877 w 4763068"/>
              <a:gd name="connsiteY2" fmla="*/ 0 h 2961565"/>
              <a:gd name="connsiteX3" fmla="*/ 1946053 w 4763068"/>
              <a:gd name="connsiteY3" fmla="*/ 0 h 2961565"/>
              <a:gd name="connsiteX4" fmla="*/ 2483600 w 4763068"/>
              <a:gd name="connsiteY4" fmla="*/ 0 h 2961565"/>
              <a:gd name="connsiteX5" fmla="*/ 3211669 w 4763068"/>
              <a:gd name="connsiteY5" fmla="*/ 0 h 2961565"/>
              <a:gd name="connsiteX6" fmla="*/ 3987368 w 4763068"/>
              <a:gd name="connsiteY6" fmla="*/ 0 h 2961565"/>
              <a:gd name="connsiteX7" fmla="*/ 4763068 w 4763068"/>
              <a:gd name="connsiteY7" fmla="*/ 0 h 2961565"/>
              <a:gd name="connsiteX8" fmla="*/ 4763068 w 4763068"/>
              <a:gd name="connsiteY8" fmla="*/ 533082 h 2961565"/>
              <a:gd name="connsiteX9" fmla="*/ 4763068 w 4763068"/>
              <a:gd name="connsiteY9" fmla="*/ 1066163 h 2961565"/>
              <a:gd name="connsiteX10" fmla="*/ 4763068 w 4763068"/>
              <a:gd name="connsiteY10" fmla="*/ 1688092 h 2961565"/>
              <a:gd name="connsiteX11" fmla="*/ 4763068 w 4763068"/>
              <a:gd name="connsiteY11" fmla="*/ 2191558 h 2961565"/>
              <a:gd name="connsiteX12" fmla="*/ 4763068 w 4763068"/>
              <a:gd name="connsiteY12" fmla="*/ 2961565 h 2961565"/>
              <a:gd name="connsiteX13" fmla="*/ 3987368 w 4763068"/>
              <a:gd name="connsiteY13" fmla="*/ 2961565 h 2961565"/>
              <a:gd name="connsiteX14" fmla="*/ 3402191 w 4763068"/>
              <a:gd name="connsiteY14" fmla="*/ 2961565 h 2961565"/>
              <a:gd name="connsiteX15" fmla="*/ 2626492 w 4763068"/>
              <a:gd name="connsiteY15" fmla="*/ 2961565 h 2961565"/>
              <a:gd name="connsiteX16" fmla="*/ 1850792 w 4763068"/>
              <a:gd name="connsiteY16" fmla="*/ 2961565 h 2961565"/>
              <a:gd name="connsiteX17" fmla="*/ 1313246 w 4763068"/>
              <a:gd name="connsiteY17" fmla="*/ 2961565 h 2961565"/>
              <a:gd name="connsiteX18" fmla="*/ 775700 w 4763068"/>
              <a:gd name="connsiteY18" fmla="*/ 2961565 h 2961565"/>
              <a:gd name="connsiteX19" fmla="*/ 0 w 4763068"/>
              <a:gd name="connsiteY19" fmla="*/ 2961565 h 2961565"/>
              <a:gd name="connsiteX20" fmla="*/ 0 w 4763068"/>
              <a:gd name="connsiteY20" fmla="*/ 2458099 h 2961565"/>
              <a:gd name="connsiteX21" fmla="*/ 0 w 4763068"/>
              <a:gd name="connsiteY21" fmla="*/ 1925017 h 2961565"/>
              <a:gd name="connsiteX22" fmla="*/ 0 w 4763068"/>
              <a:gd name="connsiteY22" fmla="*/ 1362320 h 2961565"/>
              <a:gd name="connsiteX23" fmla="*/ 0 w 4763068"/>
              <a:gd name="connsiteY23" fmla="*/ 710776 h 2961565"/>
              <a:gd name="connsiteX24" fmla="*/ 0 w 4763068"/>
              <a:gd name="connsiteY24" fmla="*/ 0 h 296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63068" h="2961565" extrusionOk="0">
                <a:moveTo>
                  <a:pt x="0" y="0"/>
                </a:moveTo>
                <a:cubicBezTo>
                  <a:pt x="242506" y="-18955"/>
                  <a:pt x="404201" y="12679"/>
                  <a:pt x="728069" y="0"/>
                </a:cubicBezTo>
                <a:cubicBezTo>
                  <a:pt x="1051937" y="-12679"/>
                  <a:pt x="1137628" y="12193"/>
                  <a:pt x="1360877" y="0"/>
                </a:cubicBezTo>
                <a:cubicBezTo>
                  <a:pt x="1584126" y="-12193"/>
                  <a:pt x="1817780" y="-11915"/>
                  <a:pt x="1946053" y="0"/>
                </a:cubicBezTo>
                <a:cubicBezTo>
                  <a:pt x="2074326" y="11915"/>
                  <a:pt x="2267849" y="13871"/>
                  <a:pt x="2483600" y="0"/>
                </a:cubicBezTo>
                <a:cubicBezTo>
                  <a:pt x="2699351" y="-13871"/>
                  <a:pt x="2872674" y="26924"/>
                  <a:pt x="3211669" y="0"/>
                </a:cubicBezTo>
                <a:cubicBezTo>
                  <a:pt x="3550664" y="-26924"/>
                  <a:pt x="3633349" y="-24839"/>
                  <a:pt x="3987368" y="0"/>
                </a:cubicBezTo>
                <a:cubicBezTo>
                  <a:pt x="4341387" y="24839"/>
                  <a:pt x="4548465" y="27669"/>
                  <a:pt x="4763068" y="0"/>
                </a:cubicBezTo>
                <a:cubicBezTo>
                  <a:pt x="4763303" y="153427"/>
                  <a:pt x="4740143" y="315236"/>
                  <a:pt x="4763068" y="533082"/>
                </a:cubicBezTo>
                <a:cubicBezTo>
                  <a:pt x="4785993" y="750928"/>
                  <a:pt x="4785544" y="822927"/>
                  <a:pt x="4763068" y="1066163"/>
                </a:cubicBezTo>
                <a:cubicBezTo>
                  <a:pt x="4740592" y="1309399"/>
                  <a:pt x="4780968" y="1400539"/>
                  <a:pt x="4763068" y="1688092"/>
                </a:cubicBezTo>
                <a:cubicBezTo>
                  <a:pt x="4745168" y="1975645"/>
                  <a:pt x="4748654" y="2011814"/>
                  <a:pt x="4763068" y="2191558"/>
                </a:cubicBezTo>
                <a:cubicBezTo>
                  <a:pt x="4777482" y="2371302"/>
                  <a:pt x="4778468" y="2721767"/>
                  <a:pt x="4763068" y="2961565"/>
                </a:cubicBezTo>
                <a:cubicBezTo>
                  <a:pt x="4425275" y="2941537"/>
                  <a:pt x="4152014" y="2974611"/>
                  <a:pt x="3987368" y="2961565"/>
                </a:cubicBezTo>
                <a:cubicBezTo>
                  <a:pt x="3822722" y="2948519"/>
                  <a:pt x="3650687" y="2958135"/>
                  <a:pt x="3402191" y="2961565"/>
                </a:cubicBezTo>
                <a:cubicBezTo>
                  <a:pt x="3153695" y="2964995"/>
                  <a:pt x="2957644" y="2969429"/>
                  <a:pt x="2626492" y="2961565"/>
                </a:cubicBezTo>
                <a:cubicBezTo>
                  <a:pt x="2295340" y="2953701"/>
                  <a:pt x="2047205" y="2963974"/>
                  <a:pt x="1850792" y="2961565"/>
                </a:cubicBezTo>
                <a:cubicBezTo>
                  <a:pt x="1654379" y="2959156"/>
                  <a:pt x="1543892" y="2941180"/>
                  <a:pt x="1313246" y="2961565"/>
                </a:cubicBezTo>
                <a:cubicBezTo>
                  <a:pt x="1082600" y="2981950"/>
                  <a:pt x="933834" y="2956248"/>
                  <a:pt x="775700" y="2961565"/>
                </a:cubicBezTo>
                <a:cubicBezTo>
                  <a:pt x="617566" y="2966882"/>
                  <a:pt x="356002" y="2943130"/>
                  <a:pt x="0" y="2961565"/>
                </a:cubicBezTo>
                <a:cubicBezTo>
                  <a:pt x="-1800" y="2801054"/>
                  <a:pt x="382" y="2566114"/>
                  <a:pt x="0" y="2458099"/>
                </a:cubicBezTo>
                <a:cubicBezTo>
                  <a:pt x="-382" y="2350084"/>
                  <a:pt x="169" y="2093938"/>
                  <a:pt x="0" y="1925017"/>
                </a:cubicBezTo>
                <a:cubicBezTo>
                  <a:pt x="-169" y="1756096"/>
                  <a:pt x="-965" y="1519398"/>
                  <a:pt x="0" y="1362320"/>
                </a:cubicBezTo>
                <a:cubicBezTo>
                  <a:pt x="965" y="1205242"/>
                  <a:pt x="-11186" y="905282"/>
                  <a:pt x="0" y="710776"/>
                </a:cubicBezTo>
                <a:cubicBezTo>
                  <a:pt x="11186" y="516270"/>
                  <a:pt x="4160" y="299768"/>
                  <a:pt x="0" y="0"/>
                </a:cubicBezTo>
                <a:close/>
              </a:path>
            </a:pathLst>
          </a:custGeom>
          <a:noFill/>
          <a:ln w="76200">
            <a:extLst>
              <a:ext uri="{C807C97D-BFC1-408E-A445-0C87EB9F89A2}">
                <ask:lineSketchStyleProps xmlns:ask="http://schemas.microsoft.com/office/drawing/2018/sketchyshapes" sd="3550360027">
                  <a:prstGeom prst="rect">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5" name="ZoneTexte 4">
            <a:extLst>
              <a:ext uri="{FF2B5EF4-FFF2-40B4-BE49-F238E27FC236}">
                <a16:creationId xmlns:a16="http://schemas.microsoft.com/office/drawing/2014/main" id="{CE2C2F3B-13BA-0290-19D1-CB24EB1EA88B}"/>
              </a:ext>
            </a:extLst>
          </p:cNvPr>
          <p:cNvSpPr txBox="1"/>
          <p:nvPr/>
        </p:nvSpPr>
        <p:spPr>
          <a:xfrm>
            <a:off x="7997972" y="1436900"/>
            <a:ext cx="1268296" cy="400110"/>
          </a:xfrm>
          <a:prstGeom prst="rect">
            <a:avLst/>
          </a:prstGeom>
          <a:noFill/>
        </p:spPr>
        <p:txBody>
          <a:bodyPr wrap="none" rtlCol="0">
            <a:spAutoFit/>
          </a:bodyPr>
          <a:lstStyle/>
          <a:p>
            <a:r>
              <a:rPr lang="fr-FR" sz="2000" dirty="0">
                <a:solidFill>
                  <a:srgbClr val="0070C0"/>
                </a:solidFill>
              </a:rPr>
              <a:t>Mon sujet</a:t>
            </a:r>
          </a:p>
        </p:txBody>
      </p:sp>
    </p:spTree>
    <p:extLst>
      <p:ext uri="{BB962C8B-B14F-4D97-AF65-F5344CB8AC3E}">
        <p14:creationId xmlns:p14="http://schemas.microsoft.com/office/powerpoint/2010/main" val="95226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2" name="Rectangle 1071">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Rectangle 107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4" name="Rectangle 107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 capture d’écran, Police, nombre&#10;&#10;Description générée automatiquement">
            <a:extLst>
              <a:ext uri="{FF2B5EF4-FFF2-40B4-BE49-F238E27FC236}">
                <a16:creationId xmlns:a16="http://schemas.microsoft.com/office/drawing/2014/main" id="{548E0667-1191-4601-67E9-11AD0D444A79}"/>
              </a:ext>
            </a:extLst>
          </p:cNvPr>
          <p:cNvPicPr>
            <a:picLocks noChangeAspect="1"/>
          </p:cNvPicPr>
          <p:nvPr/>
        </p:nvPicPr>
        <p:blipFill>
          <a:blip r:embed="rId3"/>
          <a:srcRect b="2049"/>
          <a:stretch/>
        </p:blipFill>
        <p:spPr>
          <a:xfrm>
            <a:off x="838200" y="754148"/>
            <a:ext cx="10515600" cy="4995575"/>
          </a:xfrm>
          <a:prstGeom prst="rect">
            <a:avLst/>
          </a:prstGeom>
        </p:spPr>
      </p:pic>
      <p:cxnSp>
        <p:nvCxnSpPr>
          <p:cNvPr id="1076" name="Straight Connector 1080">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741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4D9E0D4C-A00B-1301-AC37-817826E92A27}"/>
              </a:ext>
            </a:extLst>
          </p:cNvPr>
          <p:cNvGraphicFramePr/>
          <p:nvPr>
            <p:extLst>
              <p:ext uri="{D42A27DB-BD31-4B8C-83A1-F6EECF244321}">
                <p14:modId xmlns:p14="http://schemas.microsoft.com/office/powerpoint/2010/main" val="2886202245"/>
              </p:ext>
            </p:extLst>
          </p:nvPr>
        </p:nvGraphicFramePr>
        <p:xfrm>
          <a:off x="370764" y="290015"/>
          <a:ext cx="11450471" cy="6277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32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ACE0AEA-C17A-A617-2C61-D0738BECB78F}"/>
              </a:ext>
            </a:extLst>
          </p:cNvPr>
          <p:cNvPicPr>
            <a:picLocks noChangeAspect="1"/>
          </p:cNvPicPr>
          <p:nvPr/>
        </p:nvPicPr>
        <p:blipFill>
          <a:blip r:embed="rId3"/>
          <a:stretch>
            <a:fillRect/>
          </a:stretch>
        </p:blipFill>
        <p:spPr>
          <a:xfrm>
            <a:off x="87328" y="216991"/>
            <a:ext cx="6013941" cy="3749220"/>
          </a:xfrm>
          <a:prstGeom prst="rect">
            <a:avLst/>
          </a:prstGeom>
          <a:ln>
            <a:solidFill>
              <a:srgbClr val="FFC000"/>
            </a:solidFill>
          </a:ln>
        </p:spPr>
      </p:pic>
      <p:pic>
        <p:nvPicPr>
          <p:cNvPr id="6" name="Image 5">
            <a:extLst>
              <a:ext uri="{FF2B5EF4-FFF2-40B4-BE49-F238E27FC236}">
                <a16:creationId xmlns:a16="http://schemas.microsoft.com/office/drawing/2014/main" id="{ED37B167-43F2-7894-6BD5-CCFAC83F82BF}"/>
              </a:ext>
            </a:extLst>
          </p:cNvPr>
          <p:cNvPicPr>
            <a:picLocks noChangeAspect="1"/>
          </p:cNvPicPr>
          <p:nvPr/>
        </p:nvPicPr>
        <p:blipFill>
          <a:blip r:embed="rId4"/>
          <a:stretch>
            <a:fillRect/>
          </a:stretch>
        </p:blipFill>
        <p:spPr>
          <a:xfrm>
            <a:off x="87328" y="4164345"/>
            <a:ext cx="6008672" cy="513377"/>
          </a:xfrm>
          <a:prstGeom prst="rect">
            <a:avLst/>
          </a:prstGeom>
          <a:ln>
            <a:solidFill>
              <a:srgbClr val="FF0000"/>
            </a:solidFill>
          </a:ln>
        </p:spPr>
      </p:pic>
      <p:pic>
        <p:nvPicPr>
          <p:cNvPr id="8" name="Image 7">
            <a:extLst>
              <a:ext uri="{FF2B5EF4-FFF2-40B4-BE49-F238E27FC236}">
                <a16:creationId xmlns:a16="http://schemas.microsoft.com/office/drawing/2014/main" id="{8F716619-BBAA-625E-D141-DDDD2637ADFC}"/>
              </a:ext>
            </a:extLst>
          </p:cNvPr>
          <p:cNvPicPr>
            <a:picLocks noChangeAspect="1"/>
          </p:cNvPicPr>
          <p:nvPr/>
        </p:nvPicPr>
        <p:blipFill>
          <a:blip r:embed="rId5"/>
          <a:stretch>
            <a:fillRect/>
          </a:stretch>
        </p:blipFill>
        <p:spPr>
          <a:xfrm>
            <a:off x="6164580" y="201559"/>
            <a:ext cx="5962938" cy="5279115"/>
          </a:xfrm>
          <a:prstGeom prst="rect">
            <a:avLst/>
          </a:prstGeom>
          <a:ln>
            <a:solidFill>
              <a:srgbClr val="92D050"/>
            </a:solidFill>
          </a:ln>
        </p:spPr>
      </p:pic>
      <p:pic>
        <p:nvPicPr>
          <p:cNvPr id="10" name="Image 9">
            <a:extLst>
              <a:ext uri="{FF2B5EF4-FFF2-40B4-BE49-F238E27FC236}">
                <a16:creationId xmlns:a16="http://schemas.microsoft.com/office/drawing/2014/main" id="{AAF27AAF-D853-6EAF-5546-CA83648D5C93}"/>
              </a:ext>
            </a:extLst>
          </p:cNvPr>
          <p:cNvPicPr>
            <a:picLocks noChangeAspect="1"/>
          </p:cNvPicPr>
          <p:nvPr/>
        </p:nvPicPr>
        <p:blipFill>
          <a:blip r:embed="rId6"/>
          <a:stretch>
            <a:fillRect/>
          </a:stretch>
        </p:blipFill>
        <p:spPr>
          <a:xfrm>
            <a:off x="6164580" y="5677474"/>
            <a:ext cx="5962938" cy="275659"/>
          </a:xfrm>
          <a:prstGeom prst="rect">
            <a:avLst/>
          </a:prstGeom>
          <a:ln>
            <a:solidFill>
              <a:srgbClr val="FF0000"/>
            </a:solidFill>
          </a:ln>
        </p:spPr>
      </p:pic>
    </p:spTree>
    <p:extLst>
      <p:ext uri="{BB962C8B-B14F-4D97-AF65-F5344CB8AC3E}">
        <p14:creationId xmlns:p14="http://schemas.microsoft.com/office/powerpoint/2010/main" val="274247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ACE0AEA-C17A-A617-2C61-D0738BECB78F}"/>
              </a:ext>
            </a:extLst>
          </p:cNvPr>
          <p:cNvPicPr>
            <a:picLocks noChangeAspect="1"/>
          </p:cNvPicPr>
          <p:nvPr/>
        </p:nvPicPr>
        <p:blipFill>
          <a:blip r:embed="rId3"/>
          <a:stretch>
            <a:fillRect/>
          </a:stretch>
        </p:blipFill>
        <p:spPr>
          <a:xfrm>
            <a:off x="87328" y="216991"/>
            <a:ext cx="6013941" cy="3749220"/>
          </a:xfrm>
          <a:prstGeom prst="rect">
            <a:avLst/>
          </a:prstGeom>
          <a:ln>
            <a:solidFill>
              <a:srgbClr val="FFC000"/>
            </a:solidFill>
          </a:ln>
        </p:spPr>
      </p:pic>
      <p:pic>
        <p:nvPicPr>
          <p:cNvPr id="8" name="Image 7">
            <a:extLst>
              <a:ext uri="{FF2B5EF4-FFF2-40B4-BE49-F238E27FC236}">
                <a16:creationId xmlns:a16="http://schemas.microsoft.com/office/drawing/2014/main" id="{8F716619-BBAA-625E-D141-DDDD2637ADFC}"/>
              </a:ext>
            </a:extLst>
          </p:cNvPr>
          <p:cNvPicPr>
            <a:picLocks noChangeAspect="1"/>
          </p:cNvPicPr>
          <p:nvPr/>
        </p:nvPicPr>
        <p:blipFill>
          <a:blip r:embed="rId4"/>
          <a:stretch>
            <a:fillRect/>
          </a:stretch>
        </p:blipFill>
        <p:spPr>
          <a:xfrm>
            <a:off x="6096000" y="1377327"/>
            <a:ext cx="5962938" cy="5279115"/>
          </a:xfrm>
          <a:prstGeom prst="rect">
            <a:avLst/>
          </a:prstGeom>
          <a:ln>
            <a:solidFill>
              <a:srgbClr val="92D050"/>
            </a:solidFill>
          </a:ln>
        </p:spPr>
      </p:pic>
      <p:pic>
        <p:nvPicPr>
          <p:cNvPr id="10" name="Image 9">
            <a:extLst>
              <a:ext uri="{FF2B5EF4-FFF2-40B4-BE49-F238E27FC236}">
                <a16:creationId xmlns:a16="http://schemas.microsoft.com/office/drawing/2014/main" id="{AAF27AAF-D853-6EAF-5546-CA83648D5C93}"/>
              </a:ext>
            </a:extLst>
          </p:cNvPr>
          <p:cNvPicPr>
            <a:picLocks noChangeAspect="1"/>
          </p:cNvPicPr>
          <p:nvPr/>
        </p:nvPicPr>
        <p:blipFill>
          <a:blip r:embed="rId5"/>
          <a:stretch>
            <a:fillRect/>
          </a:stretch>
        </p:blipFill>
        <p:spPr>
          <a:xfrm>
            <a:off x="184876" y="5606218"/>
            <a:ext cx="11922328" cy="551154"/>
          </a:xfrm>
          <a:prstGeom prst="rect">
            <a:avLst/>
          </a:prstGeom>
          <a:ln>
            <a:solidFill>
              <a:srgbClr val="FF0000"/>
            </a:solidFill>
          </a:ln>
        </p:spPr>
      </p:pic>
      <p:pic>
        <p:nvPicPr>
          <p:cNvPr id="6" name="Image 5">
            <a:extLst>
              <a:ext uri="{FF2B5EF4-FFF2-40B4-BE49-F238E27FC236}">
                <a16:creationId xmlns:a16="http://schemas.microsoft.com/office/drawing/2014/main" id="{ED37B167-43F2-7894-6BD5-CCFAC83F82BF}"/>
              </a:ext>
            </a:extLst>
          </p:cNvPr>
          <p:cNvPicPr>
            <a:picLocks noChangeAspect="1"/>
          </p:cNvPicPr>
          <p:nvPr/>
        </p:nvPicPr>
        <p:blipFill>
          <a:blip r:embed="rId6"/>
          <a:stretch>
            <a:fillRect/>
          </a:stretch>
        </p:blipFill>
        <p:spPr>
          <a:xfrm>
            <a:off x="184876" y="1819312"/>
            <a:ext cx="11959408" cy="1021804"/>
          </a:xfrm>
          <a:prstGeom prst="rect">
            <a:avLst/>
          </a:prstGeom>
          <a:ln>
            <a:solidFill>
              <a:srgbClr val="FF0000"/>
            </a:solidFill>
          </a:ln>
        </p:spPr>
      </p:pic>
    </p:spTree>
    <p:extLst>
      <p:ext uri="{BB962C8B-B14F-4D97-AF65-F5344CB8AC3E}">
        <p14:creationId xmlns:p14="http://schemas.microsoft.com/office/powerpoint/2010/main" val="2707167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ox Plot - DATAtab">
            <a:extLst>
              <a:ext uri="{FF2B5EF4-FFF2-40B4-BE49-F238E27FC236}">
                <a16:creationId xmlns:a16="http://schemas.microsoft.com/office/drawing/2014/main" id="{548D0502-7BFC-416B-168F-40AEF64F4A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3467" y="1599915"/>
            <a:ext cx="5294716" cy="3658167"/>
          </a:xfrm>
          <a:prstGeom prst="rect">
            <a:avLst/>
          </a:prstGeom>
          <a:noFill/>
          <a:extLst>
            <a:ext uri="{909E8E84-426E-40DD-AFC4-6F175D3DCCD1}">
              <a14:hiddenFill xmlns:a14="http://schemas.microsoft.com/office/drawing/2010/main">
                <a:solidFill>
                  <a:srgbClr val="FFFFFF"/>
                </a:solidFill>
              </a14:hiddenFill>
            </a:ext>
          </a:extLst>
        </p:spPr>
      </p:pic>
      <p:cxnSp>
        <p:nvCxnSpPr>
          <p:cNvPr id="3083" name="Straight Connector 308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Image 2" descr="Une image contenant texte, diagramme, capture d’écran, Rectangle&#10;&#10;Description générée automatiquement">
            <a:extLst>
              <a:ext uri="{FF2B5EF4-FFF2-40B4-BE49-F238E27FC236}">
                <a16:creationId xmlns:a16="http://schemas.microsoft.com/office/drawing/2014/main" id="{44D94804-7CB4-A30A-97F1-2694DBE1B2A2}"/>
              </a:ext>
            </a:extLst>
          </p:cNvPr>
          <p:cNvPicPr>
            <a:picLocks noChangeAspect="1"/>
          </p:cNvPicPr>
          <p:nvPr/>
        </p:nvPicPr>
        <p:blipFill>
          <a:blip r:embed="rId5"/>
          <a:stretch>
            <a:fillRect/>
          </a:stretch>
        </p:blipFill>
        <p:spPr>
          <a:xfrm>
            <a:off x="6253817" y="1330969"/>
            <a:ext cx="5294715" cy="4196061"/>
          </a:xfrm>
          <a:prstGeom prst="rect">
            <a:avLst/>
          </a:prstGeom>
        </p:spPr>
      </p:pic>
      <p:sp>
        <p:nvSpPr>
          <p:cNvPr id="2" name="ZoneTexte 1">
            <a:extLst>
              <a:ext uri="{FF2B5EF4-FFF2-40B4-BE49-F238E27FC236}">
                <a16:creationId xmlns:a16="http://schemas.microsoft.com/office/drawing/2014/main" id="{398131B1-9A49-81D6-E0E8-C1C21CDF52B5}"/>
              </a:ext>
            </a:extLst>
          </p:cNvPr>
          <p:cNvSpPr txBox="1"/>
          <p:nvPr/>
        </p:nvSpPr>
        <p:spPr>
          <a:xfrm>
            <a:off x="1058294" y="5369552"/>
            <a:ext cx="4440383" cy="369332"/>
          </a:xfrm>
          <a:prstGeom prst="rect">
            <a:avLst/>
          </a:prstGeom>
          <a:noFill/>
        </p:spPr>
        <p:txBody>
          <a:bodyPr wrap="none" rtlCol="0">
            <a:spAutoFit/>
          </a:bodyPr>
          <a:lstStyle/>
          <a:p>
            <a:r>
              <a:rPr lang="fr-FR" dirty="0"/>
              <a:t>Source : https://datatab.fr/tutorial/box-plot</a:t>
            </a:r>
          </a:p>
        </p:txBody>
      </p:sp>
    </p:spTree>
    <p:extLst>
      <p:ext uri="{BB962C8B-B14F-4D97-AF65-F5344CB8AC3E}">
        <p14:creationId xmlns:p14="http://schemas.microsoft.com/office/powerpoint/2010/main" val="1586322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3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ZoneTexte 1">
            <a:extLst>
              <a:ext uri="{FF2B5EF4-FFF2-40B4-BE49-F238E27FC236}">
                <a16:creationId xmlns:a16="http://schemas.microsoft.com/office/drawing/2014/main" id="{843785F6-89B8-67E8-1C80-8CCA93827FBE}"/>
              </a:ext>
            </a:extLst>
          </p:cNvPr>
          <p:cNvSpPr txBox="1"/>
          <p:nvPr/>
        </p:nvSpPr>
        <p:spPr>
          <a:xfrm>
            <a:off x="286604" y="259307"/>
            <a:ext cx="5809396" cy="5917655"/>
          </a:xfrm>
          <a:prstGeom prst="rect">
            <a:avLst/>
          </a:prstGeom>
        </p:spPr>
        <p:txBody>
          <a:bodyPr vert="horz" lIns="91440" tIns="45720" rIns="91440" bIns="45720" rtlCol="0">
            <a:normAutofit/>
          </a:bodyPr>
          <a:lstStyle/>
          <a:p>
            <a:pPr>
              <a:lnSpc>
                <a:spcPct val="90000"/>
              </a:lnSpc>
              <a:spcAft>
                <a:spcPts val="600"/>
              </a:spcAft>
            </a:pPr>
            <a:r>
              <a:rPr lang="en-US" sz="1600" dirty="0"/>
              <a:t>0 : Tu </a:t>
            </a:r>
            <a:r>
              <a:rPr lang="en-US" sz="1600" dirty="0" err="1"/>
              <a:t>penses</a:t>
            </a:r>
            <a:r>
              <a:rPr lang="en-US" sz="1600" dirty="0"/>
              <a:t> que les femmes </a:t>
            </a:r>
            <a:r>
              <a:rPr lang="en-US" sz="1600" dirty="0" err="1"/>
              <a:t>sont</a:t>
            </a:r>
            <a:r>
              <a:rPr lang="en-US" sz="1600" dirty="0"/>
              <a:t> </a:t>
            </a:r>
            <a:r>
              <a:rPr lang="en-US" sz="1600" dirty="0" err="1"/>
              <a:t>moins</a:t>
            </a:r>
            <a:r>
              <a:rPr lang="en-US" sz="1600" dirty="0"/>
              <a:t> </a:t>
            </a:r>
            <a:r>
              <a:rPr lang="en-US" sz="1600" dirty="0" err="1"/>
              <a:t>compétentes</a:t>
            </a:r>
            <a:r>
              <a:rPr lang="en-US" sz="1600" dirty="0"/>
              <a:t> que les hommes dans les </a:t>
            </a:r>
            <a:r>
              <a:rPr lang="en-US" sz="1600" dirty="0" err="1"/>
              <a:t>domaines</a:t>
            </a:r>
            <a:r>
              <a:rPr lang="en-US" sz="1600" dirty="0"/>
              <a:t> techniques </a:t>
            </a:r>
            <a:r>
              <a:rPr lang="en-US" sz="1600" dirty="0" err="1"/>
              <a:t>ou</a:t>
            </a:r>
            <a:r>
              <a:rPr lang="en-US" sz="1600" dirty="0"/>
              <a:t> </a:t>
            </a:r>
            <a:r>
              <a:rPr lang="en-US" sz="1600" dirty="0" err="1"/>
              <a:t>scientifiques</a:t>
            </a:r>
            <a:r>
              <a:rPr lang="en-US" sz="1600" dirty="0"/>
              <a:t>.</a:t>
            </a:r>
            <a:br>
              <a:rPr lang="en-US" sz="1600" dirty="0"/>
            </a:br>
            <a:r>
              <a:rPr lang="en-US" sz="1600" dirty="0"/>
              <a:t>1 : Tu es </a:t>
            </a:r>
            <a:r>
              <a:rPr lang="en-US" sz="1600" dirty="0" err="1"/>
              <a:t>convaincu</a:t>
            </a:r>
            <a:r>
              <a:rPr lang="en-US" sz="1600" dirty="0"/>
              <a:t> que les </a:t>
            </a:r>
            <a:r>
              <a:rPr lang="en-US" sz="1600" dirty="0" err="1"/>
              <a:t>jeunes</a:t>
            </a:r>
            <a:r>
              <a:rPr lang="en-US" sz="1600" dirty="0"/>
              <a:t> </a:t>
            </a:r>
            <a:r>
              <a:rPr lang="en-US" sz="1600" dirty="0" err="1"/>
              <a:t>diplômés</a:t>
            </a:r>
            <a:r>
              <a:rPr lang="en-US" sz="1600" dirty="0"/>
              <a:t> </a:t>
            </a:r>
            <a:r>
              <a:rPr lang="en-US" sz="1600" dirty="0" err="1"/>
              <a:t>manquent</a:t>
            </a:r>
            <a:r>
              <a:rPr lang="en-US" sz="1600" dirty="0"/>
              <a:t> </a:t>
            </a:r>
            <a:r>
              <a:rPr lang="en-US" sz="1600" dirty="0" err="1"/>
              <a:t>d'expérience</a:t>
            </a:r>
            <a:r>
              <a:rPr lang="en-US" sz="1600" dirty="0"/>
              <a:t> et ne </a:t>
            </a:r>
            <a:r>
              <a:rPr lang="en-US" sz="1600" dirty="0" err="1"/>
              <a:t>sont</a:t>
            </a:r>
            <a:r>
              <a:rPr lang="en-US" sz="1600" dirty="0"/>
              <a:t> pas </a:t>
            </a:r>
            <a:r>
              <a:rPr lang="en-US" sz="1600" dirty="0" err="1"/>
              <a:t>prêts</a:t>
            </a:r>
            <a:r>
              <a:rPr lang="en-US" sz="1600" dirty="0"/>
              <a:t> à assumer des </a:t>
            </a:r>
            <a:r>
              <a:rPr lang="en-US" sz="1600" dirty="0" err="1"/>
              <a:t>responsabilités</a:t>
            </a:r>
            <a:r>
              <a:rPr lang="en-US" sz="1600" dirty="0"/>
              <a:t> </a:t>
            </a:r>
            <a:r>
              <a:rPr lang="en-US" sz="1600" dirty="0" err="1"/>
              <a:t>professionnelles</a:t>
            </a:r>
            <a:r>
              <a:rPr lang="en-US" sz="1600" dirty="0"/>
              <a:t>.</a:t>
            </a:r>
            <a:br>
              <a:rPr lang="en-US" sz="1600" dirty="0"/>
            </a:br>
            <a:r>
              <a:rPr lang="en-US" sz="1600" dirty="0"/>
              <a:t>2 : Tu </a:t>
            </a:r>
            <a:r>
              <a:rPr lang="en-US" sz="1600" dirty="0" err="1"/>
              <a:t>crois</a:t>
            </a:r>
            <a:r>
              <a:rPr lang="en-US" sz="1600" dirty="0"/>
              <a:t> que les </a:t>
            </a:r>
            <a:r>
              <a:rPr lang="en-US" sz="1600" dirty="0" err="1"/>
              <a:t>personnes</a:t>
            </a:r>
            <a:r>
              <a:rPr lang="en-US" sz="1600" dirty="0"/>
              <a:t> </a:t>
            </a:r>
            <a:r>
              <a:rPr lang="en-US" sz="1600" dirty="0" err="1"/>
              <a:t>âgées</a:t>
            </a:r>
            <a:r>
              <a:rPr lang="en-US" sz="1600" dirty="0"/>
              <a:t> </a:t>
            </a:r>
            <a:r>
              <a:rPr lang="en-US" sz="1600" dirty="0" err="1"/>
              <a:t>sont</a:t>
            </a:r>
            <a:r>
              <a:rPr lang="en-US" sz="1600" dirty="0"/>
              <a:t> </a:t>
            </a:r>
            <a:r>
              <a:rPr lang="en-US" sz="1600" dirty="0" err="1"/>
              <a:t>moins</a:t>
            </a:r>
            <a:r>
              <a:rPr lang="en-US" sz="1600" dirty="0"/>
              <a:t> </a:t>
            </a:r>
            <a:r>
              <a:rPr lang="en-US" sz="1600" dirty="0" err="1"/>
              <a:t>aptes</a:t>
            </a:r>
            <a:r>
              <a:rPr lang="en-US" sz="1600" dirty="0"/>
              <a:t> à </a:t>
            </a:r>
            <a:r>
              <a:rPr lang="en-US" sz="1600" dirty="0" err="1"/>
              <a:t>s'adapter</a:t>
            </a:r>
            <a:r>
              <a:rPr lang="en-US" sz="1600" dirty="0"/>
              <a:t> aux </a:t>
            </a:r>
            <a:r>
              <a:rPr lang="en-US" sz="1600" dirty="0" err="1"/>
              <a:t>nouvelles</a:t>
            </a:r>
            <a:r>
              <a:rPr lang="en-US" sz="1600" dirty="0"/>
              <a:t> technologies et aux </a:t>
            </a:r>
            <a:r>
              <a:rPr lang="en-US" sz="1600" dirty="0" err="1"/>
              <a:t>nouvelles</a:t>
            </a:r>
            <a:r>
              <a:rPr lang="en-US" sz="1600" dirty="0"/>
              <a:t> </a:t>
            </a:r>
            <a:r>
              <a:rPr lang="en-US" sz="1600" dirty="0" err="1"/>
              <a:t>méthodes</a:t>
            </a:r>
            <a:r>
              <a:rPr lang="en-US" sz="1600" dirty="0"/>
              <a:t> de travail.</a:t>
            </a:r>
            <a:br>
              <a:rPr lang="en-US" sz="1600" dirty="0"/>
            </a:br>
            <a:r>
              <a:rPr lang="en-US" sz="1600" dirty="0"/>
              <a:t>3 : Tu </a:t>
            </a:r>
            <a:r>
              <a:rPr lang="en-US" sz="1600" dirty="0" err="1"/>
              <a:t>penses</a:t>
            </a:r>
            <a:r>
              <a:rPr lang="en-US" sz="1600" dirty="0"/>
              <a:t> que les </a:t>
            </a:r>
            <a:r>
              <a:rPr lang="en-US" sz="1600" dirty="0" err="1"/>
              <a:t>personnes</a:t>
            </a:r>
            <a:r>
              <a:rPr lang="en-US" sz="1600" dirty="0"/>
              <a:t> en </a:t>
            </a:r>
            <a:r>
              <a:rPr lang="en-US" sz="1600" dirty="0" err="1"/>
              <a:t>surpoids</a:t>
            </a:r>
            <a:r>
              <a:rPr lang="en-US" sz="1600" dirty="0"/>
              <a:t> </a:t>
            </a:r>
            <a:r>
              <a:rPr lang="en-US" sz="1600" dirty="0" err="1"/>
              <a:t>sont</a:t>
            </a:r>
            <a:r>
              <a:rPr lang="en-US" sz="1600" dirty="0"/>
              <a:t> </a:t>
            </a:r>
            <a:r>
              <a:rPr lang="en-US" sz="1600" dirty="0" err="1"/>
              <a:t>moins</a:t>
            </a:r>
            <a:r>
              <a:rPr lang="en-US" sz="1600" dirty="0"/>
              <a:t> </a:t>
            </a:r>
            <a:r>
              <a:rPr lang="en-US" sz="1600" dirty="0" err="1"/>
              <a:t>motivées</a:t>
            </a:r>
            <a:r>
              <a:rPr lang="en-US" sz="1600" dirty="0"/>
              <a:t> et </a:t>
            </a:r>
            <a:r>
              <a:rPr lang="en-US" sz="1600" dirty="0" err="1"/>
              <a:t>moins</a:t>
            </a:r>
            <a:r>
              <a:rPr lang="en-US" sz="1600" dirty="0"/>
              <a:t> </a:t>
            </a:r>
            <a:r>
              <a:rPr lang="en-US" sz="1600" dirty="0" err="1"/>
              <a:t>productives</a:t>
            </a:r>
            <a:r>
              <a:rPr lang="en-US" sz="1600" dirty="0"/>
              <a:t> que les </a:t>
            </a:r>
            <a:r>
              <a:rPr lang="en-US" sz="1600" dirty="0" err="1"/>
              <a:t>autres</a:t>
            </a:r>
            <a:r>
              <a:rPr lang="en-US" sz="1600" dirty="0"/>
              <a:t>.</a:t>
            </a:r>
            <a:br>
              <a:rPr lang="en-US" sz="1600" dirty="0"/>
            </a:br>
            <a:r>
              <a:rPr lang="en-US" sz="1600" dirty="0"/>
              <a:t>4 : Tu es </a:t>
            </a:r>
            <a:r>
              <a:rPr lang="en-US" sz="1600" dirty="0" err="1"/>
              <a:t>convaincu</a:t>
            </a:r>
            <a:r>
              <a:rPr lang="en-US" sz="1600" dirty="0"/>
              <a:t> que les </a:t>
            </a:r>
            <a:r>
              <a:rPr lang="en-US" sz="1600" dirty="0" err="1"/>
              <a:t>candidats</a:t>
            </a:r>
            <a:r>
              <a:rPr lang="en-US" sz="1600" dirty="0"/>
              <a:t> </a:t>
            </a:r>
            <a:r>
              <a:rPr lang="en-US" sz="1600" dirty="0" err="1"/>
              <a:t>ayant</a:t>
            </a:r>
            <a:r>
              <a:rPr lang="en-US" sz="1600" dirty="0"/>
              <a:t> des </a:t>
            </a:r>
            <a:r>
              <a:rPr lang="en-US" sz="1600" dirty="0" err="1"/>
              <a:t>tatouages</a:t>
            </a:r>
            <a:r>
              <a:rPr lang="en-US" sz="1600" dirty="0"/>
              <a:t> </a:t>
            </a:r>
            <a:r>
              <a:rPr lang="en-US" sz="1600" dirty="0" err="1"/>
              <a:t>ou</a:t>
            </a:r>
            <a:r>
              <a:rPr lang="en-US" sz="1600" dirty="0"/>
              <a:t> des piercings </a:t>
            </a:r>
            <a:r>
              <a:rPr lang="en-US" sz="1600" dirty="0" err="1"/>
              <a:t>visibles</a:t>
            </a:r>
            <a:r>
              <a:rPr lang="en-US" sz="1600" dirty="0"/>
              <a:t> </a:t>
            </a:r>
            <a:r>
              <a:rPr lang="en-US" sz="1600" dirty="0" err="1"/>
              <a:t>sont</a:t>
            </a:r>
            <a:r>
              <a:rPr lang="en-US" sz="1600" dirty="0"/>
              <a:t> </a:t>
            </a:r>
            <a:r>
              <a:rPr lang="en-US" sz="1600" dirty="0" err="1"/>
              <a:t>moins</a:t>
            </a:r>
            <a:r>
              <a:rPr lang="en-US" sz="1600" dirty="0"/>
              <a:t> </a:t>
            </a:r>
            <a:r>
              <a:rPr lang="en-US" sz="1600" dirty="0" err="1"/>
              <a:t>professionnels</a:t>
            </a:r>
            <a:r>
              <a:rPr lang="en-US" sz="1600" dirty="0"/>
              <a:t> et </a:t>
            </a:r>
            <a:r>
              <a:rPr lang="en-US" sz="1600" dirty="0" err="1"/>
              <a:t>moins</a:t>
            </a:r>
            <a:r>
              <a:rPr lang="en-US" sz="1600" dirty="0"/>
              <a:t> </a:t>
            </a:r>
            <a:r>
              <a:rPr lang="en-US" sz="1600" dirty="0" err="1"/>
              <a:t>fiables</a:t>
            </a:r>
            <a:r>
              <a:rPr lang="en-US" sz="1600" dirty="0"/>
              <a:t>.</a:t>
            </a:r>
            <a:br>
              <a:rPr lang="en-US" sz="1600" dirty="0"/>
            </a:br>
            <a:r>
              <a:rPr lang="en-US" sz="1600" dirty="0"/>
              <a:t>5 : Tu </a:t>
            </a:r>
            <a:r>
              <a:rPr lang="en-US" sz="1600" dirty="0" err="1"/>
              <a:t>crois</a:t>
            </a:r>
            <a:r>
              <a:rPr lang="en-US" sz="1600" dirty="0"/>
              <a:t> que les </a:t>
            </a:r>
            <a:r>
              <a:rPr lang="en-US" sz="1600" dirty="0" err="1"/>
              <a:t>candidats</a:t>
            </a:r>
            <a:r>
              <a:rPr lang="en-US" sz="1600" dirty="0"/>
              <a:t> </a:t>
            </a:r>
            <a:r>
              <a:rPr lang="en-US" sz="1600" dirty="0" err="1"/>
              <a:t>issus</a:t>
            </a:r>
            <a:r>
              <a:rPr lang="en-US" sz="1600" dirty="0"/>
              <a:t> de milieux </a:t>
            </a:r>
            <a:r>
              <a:rPr lang="en-US" sz="1600" dirty="0" err="1"/>
              <a:t>défavorisés</a:t>
            </a:r>
            <a:r>
              <a:rPr lang="en-US" sz="1600" dirty="0"/>
              <a:t> </a:t>
            </a:r>
            <a:r>
              <a:rPr lang="en-US" sz="1600" dirty="0" err="1"/>
              <a:t>manquent</a:t>
            </a:r>
            <a:r>
              <a:rPr lang="en-US" sz="1600" dirty="0"/>
              <a:t> de </a:t>
            </a:r>
            <a:r>
              <a:rPr lang="en-US" sz="1600" dirty="0" err="1"/>
              <a:t>compétences</a:t>
            </a:r>
            <a:r>
              <a:rPr lang="en-US" sz="1600" dirty="0"/>
              <a:t> et de motivation.</a:t>
            </a:r>
            <a:br>
              <a:rPr lang="en-US" sz="1600" dirty="0"/>
            </a:br>
            <a:r>
              <a:rPr lang="en-US" sz="1600" dirty="0"/>
              <a:t>6 : Tu </a:t>
            </a:r>
            <a:r>
              <a:rPr lang="en-US" sz="1600" dirty="0" err="1"/>
              <a:t>penses</a:t>
            </a:r>
            <a:r>
              <a:rPr lang="en-US" sz="1600" dirty="0"/>
              <a:t> que les </a:t>
            </a:r>
            <a:r>
              <a:rPr lang="en-US" sz="1600" dirty="0" err="1"/>
              <a:t>candidats</a:t>
            </a:r>
            <a:r>
              <a:rPr lang="en-US" sz="1600" dirty="0"/>
              <a:t> </a:t>
            </a:r>
            <a:r>
              <a:rPr lang="en-US" sz="1600" dirty="0" err="1"/>
              <a:t>ayant</a:t>
            </a:r>
            <a:r>
              <a:rPr lang="en-US" sz="1600" dirty="0"/>
              <a:t> des </a:t>
            </a:r>
            <a:r>
              <a:rPr lang="en-US" sz="1600" dirty="0" err="1"/>
              <a:t>antécédents</a:t>
            </a:r>
            <a:r>
              <a:rPr lang="en-US" sz="1600" dirty="0"/>
              <a:t> </a:t>
            </a:r>
            <a:r>
              <a:rPr lang="en-US" sz="1600" dirty="0" err="1"/>
              <a:t>professionnels</a:t>
            </a:r>
            <a:r>
              <a:rPr lang="en-US" sz="1600" dirty="0"/>
              <a:t> </a:t>
            </a:r>
            <a:r>
              <a:rPr lang="en-US" sz="1600" dirty="0" err="1"/>
              <a:t>instables</a:t>
            </a:r>
            <a:r>
              <a:rPr lang="en-US" sz="1600" dirty="0"/>
              <a:t> </a:t>
            </a:r>
            <a:r>
              <a:rPr lang="en-US" sz="1600" dirty="0" err="1"/>
              <a:t>sont</a:t>
            </a:r>
            <a:r>
              <a:rPr lang="en-US" sz="1600" dirty="0"/>
              <a:t> </a:t>
            </a:r>
            <a:r>
              <a:rPr lang="en-US" sz="1600" dirty="0" err="1"/>
              <a:t>moins</a:t>
            </a:r>
            <a:r>
              <a:rPr lang="en-US" sz="1600" dirty="0"/>
              <a:t> </a:t>
            </a:r>
            <a:r>
              <a:rPr lang="en-US" sz="1600" dirty="0" err="1"/>
              <a:t>fiables</a:t>
            </a:r>
            <a:r>
              <a:rPr lang="en-US" sz="1600" dirty="0"/>
              <a:t> et </a:t>
            </a:r>
            <a:r>
              <a:rPr lang="en-US" sz="1600" dirty="0" err="1"/>
              <a:t>moins</a:t>
            </a:r>
            <a:r>
              <a:rPr lang="en-US" sz="1600" dirty="0"/>
              <a:t> performants.</a:t>
            </a:r>
            <a:br>
              <a:rPr lang="en-US" sz="1600" dirty="0"/>
            </a:br>
            <a:r>
              <a:rPr lang="en-US" sz="1600" dirty="0"/>
              <a:t>7 : Tu es </a:t>
            </a:r>
            <a:r>
              <a:rPr lang="en-US" sz="1600" dirty="0" err="1"/>
              <a:t>convaincu</a:t>
            </a:r>
            <a:r>
              <a:rPr lang="en-US" sz="1600" dirty="0"/>
              <a:t> que les </a:t>
            </a:r>
            <a:r>
              <a:rPr lang="en-US" sz="1600" dirty="0" err="1"/>
              <a:t>candidats</a:t>
            </a:r>
            <a:r>
              <a:rPr lang="en-US" sz="1600" dirty="0"/>
              <a:t> </a:t>
            </a:r>
            <a:r>
              <a:rPr lang="en-US" sz="1600" dirty="0" err="1"/>
              <a:t>ayant</a:t>
            </a:r>
            <a:r>
              <a:rPr lang="en-US" sz="1600" dirty="0"/>
              <a:t> </a:t>
            </a:r>
            <a:r>
              <a:rPr lang="en-US" sz="1600" dirty="0" err="1"/>
              <a:t>suivi</a:t>
            </a:r>
            <a:r>
              <a:rPr lang="en-US" sz="1600" dirty="0"/>
              <a:t> </a:t>
            </a:r>
            <a:r>
              <a:rPr lang="en-US" sz="1600" dirty="0" err="1"/>
              <a:t>une</a:t>
            </a:r>
            <a:r>
              <a:rPr lang="en-US" sz="1600" dirty="0"/>
              <a:t> formation en </a:t>
            </a:r>
            <a:r>
              <a:rPr lang="en-US" sz="1600" dirty="0" err="1"/>
              <a:t>ligne</a:t>
            </a:r>
            <a:r>
              <a:rPr lang="en-US" sz="1600" dirty="0"/>
              <a:t> </a:t>
            </a:r>
            <a:r>
              <a:rPr lang="en-US" sz="1600" dirty="0" err="1"/>
              <a:t>sont</a:t>
            </a:r>
            <a:r>
              <a:rPr lang="en-US" sz="1600" dirty="0"/>
              <a:t> </a:t>
            </a:r>
            <a:r>
              <a:rPr lang="en-US" sz="1600" dirty="0" err="1"/>
              <a:t>moins</a:t>
            </a:r>
            <a:r>
              <a:rPr lang="en-US" sz="1600" dirty="0"/>
              <a:t> </a:t>
            </a:r>
            <a:r>
              <a:rPr lang="en-US" sz="1600" dirty="0" err="1"/>
              <a:t>qualifiés</a:t>
            </a:r>
            <a:r>
              <a:rPr lang="en-US" sz="1600" dirty="0"/>
              <a:t> que </a:t>
            </a:r>
            <a:r>
              <a:rPr lang="en-US" sz="1600" dirty="0" err="1"/>
              <a:t>ceux</a:t>
            </a:r>
            <a:r>
              <a:rPr lang="en-US" sz="1600" dirty="0"/>
              <a:t> </a:t>
            </a:r>
            <a:r>
              <a:rPr lang="en-US" sz="1600" dirty="0" err="1"/>
              <a:t>ayant</a:t>
            </a:r>
            <a:r>
              <a:rPr lang="en-US" sz="1600" dirty="0"/>
              <a:t> </a:t>
            </a:r>
            <a:r>
              <a:rPr lang="en-US" sz="1600" dirty="0" err="1"/>
              <a:t>suivi</a:t>
            </a:r>
            <a:r>
              <a:rPr lang="en-US" sz="1600" dirty="0"/>
              <a:t> </a:t>
            </a:r>
            <a:r>
              <a:rPr lang="en-US" sz="1600" dirty="0" err="1"/>
              <a:t>une</a:t>
            </a:r>
            <a:r>
              <a:rPr lang="en-US" sz="1600" dirty="0"/>
              <a:t> formation en </a:t>
            </a:r>
            <a:r>
              <a:rPr lang="en-US" sz="1600" dirty="0" err="1"/>
              <a:t>présentiel</a:t>
            </a:r>
            <a:r>
              <a:rPr lang="en-US" sz="1600" dirty="0"/>
              <a:t>.</a:t>
            </a:r>
            <a:br>
              <a:rPr lang="en-US" sz="1600" dirty="0"/>
            </a:br>
            <a:r>
              <a:rPr lang="en-US" sz="1600" dirty="0"/>
              <a:t>8 : Tu </a:t>
            </a:r>
            <a:r>
              <a:rPr lang="en-US" sz="1600" dirty="0" err="1"/>
              <a:t>crois</a:t>
            </a:r>
            <a:r>
              <a:rPr lang="en-US" sz="1600" dirty="0"/>
              <a:t> que les </a:t>
            </a:r>
            <a:r>
              <a:rPr lang="en-US" sz="1600" dirty="0" err="1"/>
              <a:t>candidats</a:t>
            </a:r>
            <a:r>
              <a:rPr lang="en-US" sz="1600" dirty="0"/>
              <a:t> qui </a:t>
            </a:r>
            <a:r>
              <a:rPr lang="en-US" sz="1600" dirty="0" err="1"/>
              <a:t>ont</a:t>
            </a:r>
            <a:r>
              <a:rPr lang="en-US" sz="1600" dirty="0"/>
              <a:t> pris </a:t>
            </a:r>
            <a:r>
              <a:rPr lang="en-US" sz="1600" dirty="0" err="1"/>
              <a:t>une</a:t>
            </a:r>
            <a:r>
              <a:rPr lang="en-US" sz="1600" dirty="0"/>
              <a:t> pause dans </a:t>
            </a:r>
            <a:r>
              <a:rPr lang="en-US" sz="1600" dirty="0" err="1"/>
              <a:t>leur</a:t>
            </a:r>
            <a:r>
              <a:rPr lang="en-US" sz="1600" dirty="0"/>
              <a:t> </a:t>
            </a:r>
            <a:r>
              <a:rPr lang="en-US" sz="1600" dirty="0" err="1"/>
              <a:t>carrière</a:t>
            </a:r>
            <a:r>
              <a:rPr lang="en-US" sz="1600" dirty="0"/>
              <a:t> </a:t>
            </a:r>
            <a:r>
              <a:rPr lang="en-US" sz="1600" dirty="0" err="1"/>
              <a:t>sont</a:t>
            </a:r>
            <a:r>
              <a:rPr lang="en-US" sz="1600" dirty="0"/>
              <a:t> </a:t>
            </a:r>
            <a:r>
              <a:rPr lang="en-US" sz="1600" dirty="0" err="1"/>
              <a:t>moins</a:t>
            </a:r>
            <a:r>
              <a:rPr lang="en-US" sz="1600" dirty="0"/>
              <a:t> </a:t>
            </a:r>
            <a:r>
              <a:rPr lang="en-US" sz="1600" dirty="0" err="1"/>
              <a:t>motivés</a:t>
            </a:r>
            <a:r>
              <a:rPr lang="en-US" sz="1600" dirty="0"/>
              <a:t> et </a:t>
            </a:r>
            <a:r>
              <a:rPr lang="en-US" sz="1600" dirty="0" err="1"/>
              <a:t>moins</a:t>
            </a:r>
            <a:r>
              <a:rPr lang="en-US" sz="1600" dirty="0"/>
              <a:t> </a:t>
            </a:r>
            <a:r>
              <a:rPr lang="en-US" sz="1600" dirty="0" err="1"/>
              <a:t>engagés</a:t>
            </a:r>
            <a:r>
              <a:rPr lang="en-US" sz="1600" dirty="0"/>
              <a:t> dans </a:t>
            </a:r>
            <a:r>
              <a:rPr lang="en-US" sz="1600" dirty="0" err="1"/>
              <a:t>leur</a:t>
            </a:r>
            <a:r>
              <a:rPr lang="en-US" sz="1600" dirty="0"/>
              <a:t> travail.</a:t>
            </a:r>
            <a:br>
              <a:rPr lang="en-US" sz="1600" dirty="0"/>
            </a:br>
            <a:r>
              <a:rPr lang="en-US" sz="1600" dirty="0"/>
              <a:t>9 : Tu </a:t>
            </a:r>
            <a:r>
              <a:rPr lang="en-US" sz="1600" dirty="0" err="1"/>
              <a:t>penses</a:t>
            </a:r>
            <a:r>
              <a:rPr lang="en-US" sz="1600" dirty="0"/>
              <a:t> que les </a:t>
            </a:r>
            <a:r>
              <a:rPr lang="en-US" sz="1600" dirty="0" err="1"/>
              <a:t>candidats</a:t>
            </a:r>
            <a:r>
              <a:rPr lang="en-US" sz="1600" dirty="0"/>
              <a:t> qui </a:t>
            </a:r>
            <a:r>
              <a:rPr lang="en-US" sz="1600" dirty="0" err="1"/>
              <a:t>ont</a:t>
            </a:r>
            <a:r>
              <a:rPr lang="en-US" sz="1600" dirty="0"/>
              <a:t> </a:t>
            </a:r>
            <a:r>
              <a:rPr lang="en-US" sz="1600" dirty="0" err="1"/>
              <a:t>travaillé</a:t>
            </a:r>
            <a:r>
              <a:rPr lang="en-US" sz="1600" dirty="0"/>
              <a:t> pour de </a:t>
            </a:r>
            <a:r>
              <a:rPr lang="en-US" sz="1600" dirty="0" err="1"/>
              <a:t>nombreuses</a:t>
            </a:r>
            <a:r>
              <a:rPr lang="en-US" sz="1600" dirty="0"/>
              <a:t> </a:t>
            </a:r>
            <a:r>
              <a:rPr lang="en-US" sz="1600" dirty="0" err="1"/>
              <a:t>entreprises</a:t>
            </a:r>
            <a:r>
              <a:rPr lang="en-US" sz="1600" dirty="0"/>
              <a:t> </a:t>
            </a:r>
            <a:r>
              <a:rPr lang="en-US" sz="1600" dirty="0" err="1"/>
              <a:t>différentes</a:t>
            </a:r>
            <a:r>
              <a:rPr lang="en-US" sz="1600" dirty="0"/>
              <a:t> </a:t>
            </a:r>
            <a:r>
              <a:rPr lang="en-US" sz="1600" dirty="0" err="1"/>
              <a:t>sont</a:t>
            </a:r>
            <a:r>
              <a:rPr lang="en-US" sz="1600" dirty="0"/>
              <a:t> </a:t>
            </a:r>
            <a:r>
              <a:rPr lang="en-US" sz="1600" dirty="0" err="1"/>
              <a:t>moins</a:t>
            </a:r>
            <a:r>
              <a:rPr lang="en-US" sz="1600" dirty="0"/>
              <a:t> </a:t>
            </a:r>
            <a:r>
              <a:rPr lang="en-US" sz="1600" dirty="0" err="1"/>
              <a:t>loyaux</a:t>
            </a:r>
            <a:r>
              <a:rPr lang="en-US" sz="1600" dirty="0"/>
              <a:t> et </a:t>
            </a:r>
            <a:r>
              <a:rPr lang="en-US" sz="1600" dirty="0" err="1"/>
              <a:t>moins</a:t>
            </a:r>
            <a:r>
              <a:rPr lang="en-US" sz="1600" dirty="0"/>
              <a:t> stables.</a:t>
            </a:r>
          </a:p>
        </p:txBody>
      </p:sp>
      <p:pic>
        <p:nvPicPr>
          <p:cNvPr id="7" name="Image 6">
            <a:extLst>
              <a:ext uri="{FF2B5EF4-FFF2-40B4-BE49-F238E27FC236}">
                <a16:creationId xmlns:a16="http://schemas.microsoft.com/office/drawing/2014/main" id="{8FD9A13A-C9DF-3782-F5B0-E7C2F19B4077}"/>
              </a:ext>
            </a:extLst>
          </p:cNvPr>
          <p:cNvPicPr>
            <a:picLocks noChangeAspect="1"/>
          </p:cNvPicPr>
          <p:nvPr/>
        </p:nvPicPr>
        <p:blipFill>
          <a:blip r:embed="rId4"/>
          <a:stretch>
            <a:fillRect/>
          </a:stretch>
        </p:blipFill>
        <p:spPr>
          <a:xfrm>
            <a:off x="6260831" y="162492"/>
            <a:ext cx="5754806" cy="4531911"/>
          </a:xfrm>
          <a:prstGeom prst="rect">
            <a:avLst/>
          </a:prstGeom>
        </p:spPr>
      </p:pic>
      <p:pic>
        <p:nvPicPr>
          <p:cNvPr id="5" name="Image 4" descr="Une image contenant texte, capture d’écran, Police, nombre&#10;&#10;Description générée automatiquement">
            <a:extLst>
              <a:ext uri="{FF2B5EF4-FFF2-40B4-BE49-F238E27FC236}">
                <a16:creationId xmlns:a16="http://schemas.microsoft.com/office/drawing/2014/main" id="{3E8C18EE-568F-88B4-9929-B98519ED479C}"/>
              </a:ext>
            </a:extLst>
          </p:cNvPr>
          <p:cNvPicPr>
            <a:picLocks noChangeAspect="1"/>
          </p:cNvPicPr>
          <p:nvPr/>
        </p:nvPicPr>
        <p:blipFill>
          <a:blip r:embed="rId5"/>
          <a:stretch>
            <a:fillRect/>
          </a:stretch>
        </p:blipFill>
        <p:spPr>
          <a:xfrm>
            <a:off x="6269315" y="4721416"/>
            <a:ext cx="5746322" cy="1931867"/>
          </a:xfrm>
          <a:prstGeom prst="rect">
            <a:avLst/>
          </a:prstGeom>
        </p:spPr>
      </p:pic>
    </p:spTree>
    <p:extLst>
      <p:ext uri="{BB962C8B-B14F-4D97-AF65-F5344CB8AC3E}">
        <p14:creationId xmlns:p14="http://schemas.microsoft.com/office/powerpoint/2010/main" val="1306085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5" name="Rectangle 110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091ADB5-7AC8-B4EE-3F4E-7D5F0D39DC7D}"/>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dirty="0">
                <a:latin typeface="+mj-lt"/>
                <a:ea typeface="+mj-ea"/>
                <a:cs typeface="+mj-cs"/>
              </a:rPr>
              <a:t>Technologies </a:t>
            </a:r>
            <a:r>
              <a:rPr lang="en-US" sz="3200" dirty="0" err="1">
                <a:latin typeface="+mj-lt"/>
                <a:ea typeface="+mj-ea"/>
                <a:cs typeface="+mj-cs"/>
              </a:rPr>
              <a:t>utilisées</a:t>
            </a:r>
            <a:endParaRPr lang="en-US" sz="3200" dirty="0">
              <a:latin typeface="+mj-lt"/>
              <a:ea typeface="+mj-ea"/>
              <a:cs typeface="+mj-cs"/>
            </a:endParaRPr>
          </a:p>
        </p:txBody>
      </p:sp>
      <p:sp>
        <p:nvSpPr>
          <p:cNvPr id="1107" name="Rectangle 110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9" name="Rectangle 110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1" name="Rectangle 111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Mistral AI : la révolution IA française">
            <a:extLst>
              <a:ext uri="{FF2B5EF4-FFF2-40B4-BE49-F238E27FC236}">
                <a16:creationId xmlns:a16="http://schemas.microsoft.com/office/drawing/2014/main" id="{F2ADF563-C7C9-2356-4FD8-4CF14290E4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03237" y="883463"/>
            <a:ext cx="3605348" cy="2523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oogle Colab">
            <a:extLst>
              <a:ext uri="{FF2B5EF4-FFF2-40B4-BE49-F238E27FC236}">
                <a16:creationId xmlns:a16="http://schemas.microsoft.com/office/drawing/2014/main" id="{C05518C6-36A7-94C8-77BC-A746A40E18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27572" y="1354073"/>
            <a:ext cx="3703320" cy="15825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ne image contenant texte, Police, logo, Graphique&#10;&#10;Description générée automatiquement">
            <a:extLst>
              <a:ext uri="{FF2B5EF4-FFF2-40B4-BE49-F238E27FC236}">
                <a16:creationId xmlns:a16="http://schemas.microsoft.com/office/drawing/2014/main" id="{D0FF3DBF-1E93-0202-339F-0ADDDC0AF87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54251" y="4279867"/>
            <a:ext cx="3703320" cy="10939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e image contenant Police, logo, Graphique, symbole&#10;&#10;Description générée automatiquement">
            <a:extLst>
              <a:ext uri="{FF2B5EF4-FFF2-40B4-BE49-F238E27FC236}">
                <a16:creationId xmlns:a16="http://schemas.microsoft.com/office/drawing/2014/main" id="{DC12C147-9AEA-FCAF-91C2-D0940D880C6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2998" y="4325354"/>
            <a:ext cx="3703320" cy="100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6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Démo</a:t>
            </a:r>
            <a:r>
              <a:rPr lang="en-US" sz="5400" kern="1200" dirty="0">
                <a:solidFill>
                  <a:schemeClr val="tx1"/>
                </a:solidFill>
                <a:latin typeface="+mj-lt"/>
                <a:ea typeface="+mj-ea"/>
                <a:cs typeface="+mj-cs"/>
              </a:rPr>
              <a:t> prototype</a:t>
            </a:r>
          </a:p>
        </p:txBody>
      </p:sp>
      <p:grpSp>
        <p:nvGrpSpPr>
          <p:cNvPr id="2057" name="Group 205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058" name="Rectangle 205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2" name="Rectangle 206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hatbot - Icônes les communications gratuites">
            <a:extLst>
              <a:ext uri="{FF2B5EF4-FFF2-40B4-BE49-F238E27FC236}">
                <a16:creationId xmlns:a16="http://schemas.microsoft.com/office/drawing/2014/main" id="{20485247-6D77-04DA-BD12-A234E287A8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66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043631" y="809898"/>
            <a:ext cx="9942716" cy="1554480"/>
          </a:xfrm>
        </p:spPr>
        <p:txBody>
          <a:bodyPr anchor="ctr">
            <a:normAutofit/>
          </a:bodyPr>
          <a:lstStyle/>
          <a:p>
            <a:r>
              <a:rPr lang="fr-CA" sz="4800"/>
              <a:t>Agenda de la présentation</a:t>
            </a:r>
          </a:p>
        </p:txBody>
      </p:sp>
      <p:sp>
        <p:nvSpPr>
          <p:cNvPr id="36" name="Espace réservé du contenu 2">
            <a:extLst>
              <a:ext uri="{FF2B5EF4-FFF2-40B4-BE49-F238E27FC236}">
                <a16:creationId xmlns:a16="http://schemas.microsoft.com/office/drawing/2014/main" id="{BD4FAD4B-9C03-1C2F-76D2-943BB18F8345}"/>
              </a:ext>
            </a:extLst>
          </p:cNvPr>
          <p:cNvSpPr>
            <a:spLocks noGrp="1"/>
          </p:cNvSpPr>
          <p:nvPr>
            <p:ph idx="1"/>
          </p:nvPr>
        </p:nvSpPr>
        <p:spPr>
          <a:xfrm>
            <a:off x="1045028" y="3017522"/>
            <a:ext cx="9941319" cy="3124658"/>
          </a:xfrm>
        </p:spPr>
        <p:txBody>
          <a:bodyPr anchor="ctr">
            <a:normAutofit/>
          </a:bodyPr>
          <a:lstStyle/>
          <a:p>
            <a:r>
              <a:rPr lang="fr-CA" sz="2400" dirty="0"/>
              <a:t>Qui suis-je ?</a:t>
            </a:r>
          </a:p>
          <a:p>
            <a:r>
              <a:rPr lang="fr-CA" sz="2400" dirty="0"/>
              <a:t>Mettons la table</a:t>
            </a:r>
          </a:p>
          <a:p>
            <a:r>
              <a:rPr lang="fr-CA" sz="2400" dirty="0"/>
              <a:t>Plongeons dans le sujet de mon mémoire</a:t>
            </a:r>
          </a:p>
          <a:p>
            <a:r>
              <a:rPr lang="fr-CA" sz="2400" dirty="0"/>
              <a:t>Et la suite ?</a:t>
            </a:r>
          </a:p>
        </p:txBody>
      </p:sp>
      <p:cxnSp>
        <p:nvCxnSpPr>
          <p:cNvPr id="37"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4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ZoneTexte 1">
            <a:extLst>
              <a:ext uri="{FF2B5EF4-FFF2-40B4-BE49-F238E27FC236}">
                <a16:creationId xmlns:a16="http://schemas.microsoft.com/office/drawing/2014/main" id="{4091ADB5-7AC8-B4EE-3F4E-7D5F0D39DC7D}"/>
              </a:ext>
            </a:extLst>
          </p:cNvPr>
          <p:cNvSpPr txBox="1"/>
          <p:nvPr/>
        </p:nvSpPr>
        <p:spPr>
          <a:xfrm>
            <a:off x="3539851" y="2875002"/>
            <a:ext cx="5112297" cy="1107996"/>
          </a:xfrm>
          <a:prstGeom prst="rect">
            <a:avLst/>
          </a:prstGeom>
          <a:noFill/>
        </p:spPr>
        <p:txBody>
          <a:bodyPr wrap="none" rtlCol="0">
            <a:spAutoFit/>
          </a:bodyPr>
          <a:lstStyle/>
          <a:p>
            <a:r>
              <a:rPr lang="fr-FR" sz="6600" dirty="0"/>
              <a:t>Vidéo / Démo</a:t>
            </a:r>
          </a:p>
        </p:txBody>
      </p:sp>
      <p:pic>
        <p:nvPicPr>
          <p:cNvPr id="3" name="Média en ligne 2" title="conversation sans biais detecte projet EDI v2">
            <a:hlinkClick r:id="" action="ppaction://media"/>
            <a:extLst>
              <a:ext uri="{FF2B5EF4-FFF2-40B4-BE49-F238E27FC236}">
                <a16:creationId xmlns:a16="http://schemas.microsoft.com/office/drawing/2014/main" id="{9C1D5378-BF3B-2CF9-8EC6-CC0FBB784127}"/>
              </a:ext>
            </a:extLst>
          </p:cNvPr>
          <p:cNvPicPr>
            <a:picLocks noRot="1" noChangeAspect="1"/>
          </p:cNvPicPr>
          <p:nvPr>
            <a:videoFile r:link="rId1"/>
          </p:nvPr>
        </p:nvPicPr>
        <p:blipFill>
          <a:blip r:embed="rId4"/>
          <a:stretch>
            <a:fillRect/>
          </a:stretch>
        </p:blipFill>
        <p:spPr>
          <a:xfrm>
            <a:off x="0" y="0"/>
            <a:ext cx="12192001" cy="6858000"/>
          </a:xfrm>
          <a:prstGeom prst="rect">
            <a:avLst/>
          </a:prstGeom>
        </p:spPr>
      </p:pic>
    </p:spTree>
    <p:extLst>
      <p:ext uri="{BB962C8B-B14F-4D97-AF65-F5344CB8AC3E}">
        <p14:creationId xmlns:p14="http://schemas.microsoft.com/office/powerpoint/2010/main" val="586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091ADB5-7AC8-B4EE-3F4E-7D5F0D39DC7D}"/>
              </a:ext>
            </a:extLst>
          </p:cNvPr>
          <p:cNvSpPr txBox="1"/>
          <p:nvPr/>
        </p:nvSpPr>
        <p:spPr>
          <a:xfrm>
            <a:off x="3539851" y="2875002"/>
            <a:ext cx="5112297" cy="1107996"/>
          </a:xfrm>
          <a:prstGeom prst="rect">
            <a:avLst/>
          </a:prstGeom>
          <a:noFill/>
        </p:spPr>
        <p:txBody>
          <a:bodyPr wrap="none" rtlCol="0">
            <a:spAutoFit/>
          </a:bodyPr>
          <a:lstStyle/>
          <a:p>
            <a:r>
              <a:rPr lang="fr-FR" sz="6600" dirty="0"/>
              <a:t>Vidéo / Démo</a:t>
            </a:r>
          </a:p>
        </p:txBody>
      </p:sp>
      <p:pic>
        <p:nvPicPr>
          <p:cNvPr id="3" name="Média en ligne 2" title="conversation avec biais detecte projet EDI">
            <a:hlinkClick r:id="" action="ppaction://media"/>
            <a:extLst>
              <a:ext uri="{FF2B5EF4-FFF2-40B4-BE49-F238E27FC236}">
                <a16:creationId xmlns:a16="http://schemas.microsoft.com/office/drawing/2014/main" id="{D7AAD86F-1AC0-D1A4-ACCE-F72EB1E14FF8}"/>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81438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Et la suite ?</a:t>
            </a:r>
          </a:p>
        </p:txBody>
      </p:sp>
      <p:grpSp>
        <p:nvGrpSpPr>
          <p:cNvPr id="22"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467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Image 6" descr="Une image contenant texte, écriture manuscrite, cercle&#10;&#10;Description générée automatiquement">
            <a:extLst>
              <a:ext uri="{FF2B5EF4-FFF2-40B4-BE49-F238E27FC236}">
                <a16:creationId xmlns:a16="http://schemas.microsoft.com/office/drawing/2014/main" id="{FAE3E1CC-34EB-5683-746E-39053215C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571" y="163547"/>
            <a:ext cx="10348857" cy="6530906"/>
          </a:xfrm>
          <a:prstGeom prst="rect">
            <a:avLst/>
          </a:prstGeom>
        </p:spPr>
      </p:pic>
    </p:spTree>
    <p:extLst>
      <p:ext uri="{BB962C8B-B14F-4D97-AF65-F5344CB8AC3E}">
        <p14:creationId xmlns:p14="http://schemas.microsoft.com/office/powerpoint/2010/main" val="774092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9EECDF2D-3639-4EE9-A4F1-0D9F3235A2AD}"/>
              </a:ext>
            </a:extLst>
          </p:cNvPr>
          <p:cNvSpPr>
            <a:spLocks noGrp="1"/>
          </p:cNvSpPr>
          <p:nvPr>
            <p:ph type="ctrTitle"/>
          </p:nvPr>
        </p:nvSpPr>
        <p:spPr>
          <a:xfrm>
            <a:off x="1524000" y="1293338"/>
            <a:ext cx="9144000" cy="3274592"/>
          </a:xfrm>
        </p:spPr>
        <p:txBody>
          <a:bodyPr anchor="ctr">
            <a:normAutofit/>
          </a:bodyPr>
          <a:lstStyle/>
          <a:p>
            <a:r>
              <a:rPr lang="fr-CA" sz="7200" dirty="0"/>
              <a:t>Merci !</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FE1283C6-8033-1F26-E4D8-4246B0E56CD4}"/>
              </a:ext>
            </a:extLst>
          </p:cNvPr>
          <p:cNvSpPr txBox="1"/>
          <p:nvPr/>
        </p:nvSpPr>
        <p:spPr>
          <a:xfrm>
            <a:off x="2811439" y="5667386"/>
            <a:ext cx="6972871" cy="369332"/>
          </a:xfrm>
          <a:prstGeom prst="rect">
            <a:avLst/>
          </a:prstGeom>
          <a:noFill/>
        </p:spPr>
        <p:txBody>
          <a:bodyPr wrap="none" rtlCol="0">
            <a:spAutoFit/>
          </a:bodyPr>
          <a:lstStyle/>
          <a:p>
            <a:r>
              <a:rPr lang="fr-FR" dirty="0"/>
              <a:t>Références des sites et des articles disponibles dans la présentation</a:t>
            </a:r>
          </a:p>
        </p:txBody>
      </p:sp>
    </p:spTree>
    <p:extLst>
      <p:ext uri="{BB962C8B-B14F-4D97-AF65-F5344CB8AC3E}">
        <p14:creationId xmlns:p14="http://schemas.microsoft.com/office/powerpoint/2010/main" val="220835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4091ADB5-7AC8-B4EE-3F4E-7D5F0D39DC7D}"/>
              </a:ext>
            </a:extLst>
          </p:cNvPr>
          <p:cNvSpPr txBox="1"/>
          <p:nvPr/>
        </p:nvSpPr>
        <p:spPr>
          <a:xfrm>
            <a:off x="1113810" y="3023754"/>
            <a:ext cx="4900144" cy="273696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a:latin typeface="+mj-lt"/>
                <a:ea typeface="+mj-ea"/>
                <a:cs typeface="+mj-cs"/>
              </a:rPr>
              <a:t>Suggestion de lecture</a:t>
            </a:r>
          </a:p>
        </p:txBody>
      </p:sp>
      <p:grpSp>
        <p:nvGrpSpPr>
          <p:cNvPr id="2071" name="Group 207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072" name="Rectangle 207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6" name="Rectangle 207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uild a Large Language Model (From Scratch)">
            <a:extLst>
              <a:ext uri="{FF2B5EF4-FFF2-40B4-BE49-F238E27FC236}">
                <a16:creationId xmlns:a16="http://schemas.microsoft.com/office/drawing/2014/main" id="{7ABB2329-C4D7-E886-54B4-B6B8C133EF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59851" y="471748"/>
            <a:ext cx="2033471" cy="2552007"/>
          </a:xfrm>
          <a:prstGeom prst="rect">
            <a:avLst/>
          </a:prstGeom>
          <a:noFill/>
          <a:extLst>
            <a:ext uri="{909E8E84-426E-40DD-AFC4-6F175D3DCCD1}">
              <a14:hiddenFill xmlns:a14="http://schemas.microsoft.com/office/drawing/2010/main">
                <a:solidFill>
                  <a:srgbClr val="FFFFFF"/>
                </a:solidFill>
              </a14:hiddenFill>
            </a:ext>
          </a:extLst>
        </p:spPr>
      </p:pic>
      <p:sp>
        <p:nvSpPr>
          <p:cNvPr id="2080" name="Rectangle 20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capture d’écran, Police, document&#10;&#10;Description générée automatiquement">
            <a:extLst>
              <a:ext uri="{FF2B5EF4-FFF2-40B4-BE49-F238E27FC236}">
                <a16:creationId xmlns:a16="http://schemas.microsoft.com/office/drawing/2014/main" id="{8133E11B-229E-1B05-7CB0-499640D8F1F1}"/>
              </a:ext>
            </a:extLst>
          </p:cNvPr>
          <p:cNvPicPr>
            <a:picLocks noChangeAspect="1"/>
          </p:cNvPicPr>
          <p:nvPr/>
        </p:nvPicPr>
        <p:blipFill>
          <a:blip r:embed="rId4"/>
          <a:stretch>
            <a:fillRect/>
          </a:stretch>
        </p:blipFill>
        <p:spPr>
          <a:xfrm>
            <a:off x="7267133" y="3676230"/>
            <a:ext cx="4018907" cy="2552007"/>
          </a:xfrm>
          <a:prstGeom prst="rect">
            <a:avLst/>
          </a:prstGeom>
        </p:spPr>
      </p:pic>
    </p:spTree>
    <p:extLst>
      <p:ext uri="{BB962C8B-B14F-4D97-AF65-F5344CB8AC3E}">
        <p14:creationId xmlns:p14="http://schemas.microsoft.com/office/powerpoint/2010/main" val="1665337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5CB72826-F8E1-83FF-EBC1-E2E0397F5049}"/>
              </a:ext>
            </a:extLst>
          </p:cNvPr>
          <p:cNvPicPr>
            <a:picLocks noChangeAspect="1"/>
          </p:cNvPicPr>
          <p:nvPr/>
        </p:nvPicPr>
        <p:blipFill>
          <a:blip r:embed="rId2"/>
          <a:stretch>
            <a:fillRect/>
          </a:stretch>
        </p:blipFill>
        <p:spPr>
          <a:xfrm>
            <a:off x="643467" y="839047"/>
            <a:ext cx="10905066" cy="5179904"/>
          </a:xfrm>
          <a:prstGeom prst="rect">
            <a:avLst/>
          </a:prstGeom>
        </p:spPr>
      </p:pic>
    </p:spTree>
    <p:extLst>
      <p:ext uri="{BB962C8B-B14F-4D97-AF65-F5344CB8AC3E}">
        <p14:creationId xmlns:p14="http://schemas.microsoft.com/office/powerpoint/2010/main" val="1213618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descr="Une image contenant texte, Police, capture d’écran&#10;&#10;Description générée automatiquement">
            <a:extLst>
              <a:ext uri="{FF2B5EF4-FFF2-40B4-BE49-F238E27FC236}">
                <a16:creationId xmlns:a16="http://schemas.microsoft.com/office/drawing/2014/main" id="{EC3D9627-D9B7-0AB5-7624-0FB4221BDB67}"/>
              </a:ext>
            </a:extLst>
          </p:cNvPr>
          <p:cNvPicPr>
            <a:picLocks noChangeAspect="1"/>
          </p:cNvPicPr>
          <p:nvPr/>
        </p:nvPicPr>
        <p:blipFill>
          <a:blip r:embed="rId3"/>
          <a:stretch>
            <a:fillRect/>
          </a:stretch>
        </p:blipFill>
        <p:spPr>
          <a:xfrm>
            <a:off x="643467" y="2515701"/>
            <a:ext cx="10905066" cy="1826597"/>
          </a:xfrm>
          <a:prstGeom prst="rect">
            <a:avLst/>
          </a:prstGeom>
        </p:spPr>
      </p:pic>
    </p:spTree>
    <p:extLst>
      <p:ext uri="{BB962C8B-B14F-4D97-AF65-F5344CB8AC3E}">
        <p14:creationId xmlns:p14="http://schemas.microsoft.com/office/powerpoint/2010/main" val="197146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EECDF2D-3639-4EE9-A4F1-0D9F3235A2AD}"/>
              </a:ext>
            </a:extLst>
          </p:cNvPr>
          <p:cNvSpPr>
            <a:spLocks noGrp="1"/>
          </p:cNvSpPr>
          <p:nvPr>
            <p:ph type="ctrTitle"/>
          </p:nvPr>
        </p:nvSpPr>
        <p:spPr>
          <a:xfrm>
            <a:off x="1524000" y="1293338"/>
            <a:ext cx="9144000" cy="3274592"/>
          </a:xfrm>
        </p:spPr>
        <p:txBody>
          <a:bodyPr anchor="ctr">
            <a:normAutofit/>
          </a:bodyPr>
          <a:lstStyle/>
          <a:p>
            <a:r>
              <a:rPr lang="fr-CA" sz="7200" dirty="0"/>
              <a:t>Annexe sur les LLM</a:t>
            </a:r>
          </a:p>
        </p:txBody>
      </p:sp>
      <p:cxnSp>
        <p:nvCxnSpPr>
          <p:cNvPr id="8"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6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043631" y="809898"/>
            <a:ext cx="9942716" cy="1554480"/>
          </a:xfrm>
        </p:spPr>
        <p:txBody>
          <a:bodyPr anchor="ctr">
            <a:normAutofit/>
          </a:bodyPr>
          <a:lstStyle/>
          <a:p>
            <a:r>
              <a:rPr lang="fr-CA" sz="4800" dirty="0"/>
              <a:t>LLM Quiz</a:t>
            </a:r>
          </a:p>
        </p:txBody>
      </p:sp>
      <p:sp>
        <p:nvSpPr>
          <p:cNvPr id="3" name="Espace réservé du contenu 2">
            <a:extLst>
              <a:ext uri="{FF2B5EF4-FFF2-40B4-BE49-F238E27FC236}">
                <a16:creationId xmlns:a16="http://schemas.microsoft.com/office/drawing/2014/main" id="{40497913-0FAA-C510-B410-8C0D7E97327B}"/>
              </a:ext>
            </a:extLst>
          </p:cNvPr>
          <p:cNvSpPr>
            <a:spLocks noGrp="1"/>
          </p:cNvSpPr>
          <p:nvPr>
            <p:ph idx="1"/>
          </p:nvPr>
        </p:nvSpPr>
        <p:spPr>
          <a:xfrm>
            <a:off x="1045028" y="3017522"/>
            <a:ext cx="9941319" cy="3124658"/>
          </a:xfrm>
        </p:spPr>
        <p:txBody>
          <a:bodyPr anchor="ctr">
            <a:normAutofit/>
          </a:bodyPr>
          <a:lstStyle/>
          <a:p>
            <a:pPr marL="0" indent="0">
              <a:buNone/>
            </a:pPr>
            <a:r>
              <a:rPr lang="fr-CA" sz="2400"/>
              <a:t>16 000</a:t>
            </a:r>
          </a:p>
          <a:p>
            <a:pPr marL="0" indent="0">
              <a:buNone/>
            </a:pPr>
            <a:r>
              <a:rPr lang="fr-CA" sz="2400"/>
              <a:t>175 milliards</a:t>
            </a:r>
          </a:p>
          <a:p>
            <a:pPr marL="0" indent="0">
              <a:buNone/>
            </a:pPr>
            <a:r>
              <a:rPr lang="fr-CA" sz="2400"/>
              <a:t>2017</a:t>
            </a:r>
          </a:p>
          <a:p>
            <a:pPr marL="0" indent="0">
              <a:buNone/>
            </a:pPr>
            <a:r>
              <a:rPr lang="fr-CA" sz="2400"/>
              <a:t>1000 Giga Octets de mots</a:t>
            </a:r>
          </a:p>
          <a:p>
            <a:pPr marL="0" indent="0">
              <a:buNone/>
            </a:pPr>
            <a:r>
              <a:rPr lang="fr-CA" sz="2400"/>
              <a:t>1000 milliards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47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dirty="0">
                <a:solidFill>
                  <a:schemeClr val="tx1"/>
                </a:solidFill>
                <a:latin typeface="+mj-lt"/>
                <a:ea typeface="+mj-ea"/>
                <a:cs typeface="+mj-cs"/>
              </a:rPr>
              <a:t>Qui suis-je ?</a:t>
            </a:r>
          </a:p>
        </p:txBody>
      </p:sp>
      <p:sp>
        <p:nvSpPr>
          <p:cNvPr id="29" name="Rectangle 28">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72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 quoi cela sert-il ?</a:t>
            </a:r>
          </a:p>
        </p:txBody>
      </p:sp>
      <p:grpSp>
        <p:nvGrpSpPr>
          <p:cNvPr id="29" name="Group 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exte, logo, symbole, cercle&#10;&#10;Description générée automatiquement">
            <a:extLst>
              <a:ext uri="{FF2B5EF4-FFF2-40B4-BE49-F238E27FC236}">
                <a16:creationId xmlns:a16="http://schemas.microsoft.com/office/drawing/2014/main" id="{3B9647EE-BE4E-BBA3-E2BF-23340229EE3B}"/>
              </a:ext>
            </a:extLst>
          </p:cNvPr>
          <p:cNvPicPr>
            <a:picLocks noChangeAspect="1"/>
          </p:cNvPicPr>
          <p:nvPr/>
        </p:nvPicPr>
        <p:blipFill rotWithShape="1">
          <a:blip r:embed="rId3">
            <a:extLst>
              <a:ext uri="{28A0092B-C50C-407E-A947-70E740481C1C}">
                <a14:useLocalDpi xmlns:a14="http://schemas.microsoft.com/office/drawing/2010/main" val="0"/>
              </a:ext>
            </a:extLst>
          </a:blip>
          <a:srcRect t="586" r="4" b="2480"/>
          <a:stretch/>
        </p:blipFill>
        <p:spPr>
          <a:xfrm>
            <a:off x="5922492" y="716382"/>
            <a:ext cx="5536001" cy="5366482"/>
          </a:xfrm>
          <a:prstGeom prst="rect">
            <a:avLst/>
          </a:prstGeom>
        </p:spPr>
      </p:pic>
    </p:spTree>
    <p:extLst>
      <p:ext uri="{BB962C8B-B14F-4D97-AF65-F5344CB8AC3E}">
        <p14:creationId xmlns:p14="http://schemas.microsoft.com/office/powerpoint/2010/main" val="1041224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fr-CA" sz="5400" kern="1200" dirty="0">
                <a:solidFill>
                  <a:schemeClr val="tx1"/>
                </a:solidFill>
                <a:latin typeface="+mj-lt"/>
                <a:ea typeface="+mj-ea"/>
                <a:cs typeface="+mj-cs"/>
              </a:rPr>
              <a:t>Traduction fine</a:t>
            </a:r>
            <a:endParaRPr lang="en-US" sz="5400" kern="1200" dirty="0">
              <a:solidFill>
                <a:schemeClr val="tx1"/>
              </a:solidFill>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004C64BE-C17C-0BD0-965C-3C52ABBE0441}"/>
              </a:ext>
            </a:extLst>
          </p:cNvPr>
          <p:cNvPicPr>
            <a:picLocks noChangeAspect="1"/>
          </p:cNvPicPr>
          <p:nvPr/>
        </p:nvPicPr>
        <p:blipFill>
          <a:blip r:embed="rId3"/>
          <a:stretch>
            <a:fillRect/>
          </a:stretch>
        </p:blipFill>
        <p:spPr>
          <a:xfrm>
            <a:off x="5922492" y="1877223"/>
            <a:ext cx="5536001" cy="3044800"/>
          </a:xfrm>
          <a:prstGeom prst="rect">
            <a:avLst/>
          </a:prstGeom>
        </p:spPr>
      </p:pic>
    </p:spTree>
    <p:extLst>
      <p:ext uri="{BB962C8B-B14F-4D97-AF65-F5344CB8AC3E}">
        <p14:creationId xmlns:p14="http://schemas.microsoft.com/office/powerpoint/2010/main" val="354000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Experts</a:t>
            </a:r>
            <a:endParaRPr lang="en-US" sz="5400" kern="1200" dirty="0">
              <a:solidFill>
                <a:schemeClr val="tx1"/>
              </a:solidFill>
              <a:latin typeface="+mj-lt"/>
              <a:ea typeface="+mj-ea"/>
              <a:cs typeface="+mj-cs"/>
            </a:endParaRP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 capture d’écran, diagramme, nombre&#10;&#10;Description générée automatiquement">
            <a:extLst>
              <a:ext uri="{FF2B5EF4-FFF2-40B4-BE49-F238E27FC236}">
                <a16:creationId xmlns:a16="http://schemas.microsoft.com/office/drawing/2014/main" id="{C12C5331-7026-58FF-2914-914500766E8C}"/>
              </a:ext>
            </a:extLst>
          </p:cNvPr>
          <p:cNvPicPr>
            <a:picLocks noChangeAspect="1"/>
          </p:cNvPicPr>
          <p:nvPr/>
        </p:nvPicPr>
        <p:blipFill>
          <a:blip r:embed="rId3"/>
          <a:stretch>
            <a:fillRect/>
          </a:stretch>
        </p:blipFill>
        <p:spPr>
          <a:xfrm>
            <a:off x="5922492" y="1711143"/>
            <a:ext cx="5536001" cy="3376960"/>
          </a:xfrm>
          <a:prstGeom prst="rect">
            <a:avLst/>
          </a:prstGeom>
        </p:spPr>
      </p:pic>
    </p:spTree>
    <p:extLst>
      <p:ext uri="{BB962C8B-B14F-4D97-AF65-F5344CB8AC3E}">
        <p14:creationId xmlns:p14="http://schemas.microsoft.com/office/powerpoint/2010/main" val="273309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Au </a:t>
            </a:r>
            <a:r>
              <a:rPr lang="fr-CA" sz="5400" kern="1200" dirty="0">
                <a:solidFill>
                  <a:schemeClr val="tx1"/>
                </a:solidFill>
                <a:latin typeface="+mj-lt"/>
                <a:ea typeface="+mj-ea"/>
                <a:cs typeface="+mj-cs"/>
              </a:rPr>
              <a:t>cœur de tout</a:t>
            </a:r>
            <a:endParaRPr lang="en-US" sz="5400" kern="1200" dirty="0">
              <a:solidFill>
                <a:schemeClr val="tx1"/>
              </a:solidFill>
              <a:latin typeface="+mj-lt"/>
              <a:ea typeface="+mj-ea"/>
              <a:cs typeface="+mj-cs"/>
            </a:endParaRP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texte, diagramme, capture d’écran, Police&#10;&#10;Description générée automatiquement">
            <a:extLst>
              <a:ext uri="{FF2B5EF4-FFF2-40B4-BE49-F238E27FC236}">
                <a16:creationId xmlns:a16="http://schemas.microsoft.com/office/drawing/2014/main" id="{BD79889C-02AB-2BDC-FB07-1DB66AE4688D}"/>
              </a:ext>
            </a:extLst>
          </p:cNvPr>
          <p:cNvPicPr>
            <a:picLocks noChangeAspect="1"/>
          </p:cNvPicPr>
          <p:nvPr/>
        </p:nvPicPr>
        <p:blipFill>
          <a:blip r:embed="rId3"/>
          <a:stretch>
            <a:fillRect/>
          </a:stretch>
        </p:blipFill>
        <p:spPr>
          <a:xfrm>
            <a:off x="5922492" y="1981024"/>
            <a:ext cx="5536001" cy="2837199"/>
          </a:xfrm>
          <a:prstGeom prst="rect">
            <a:avLst/>
          </a:prstGeom>
        </p:spPr>
      </p:pic>
    </p:spTree>
    <p:extLst>
      <p:ext uri="{BB962C8B-B14F-4D97-AF65-F5344CB8AC3E}">
        <p14:creationId xmlns:p14="http://schemas.microsoft.com/office/powerpoint/2010/main" val="863832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285240" y="1050595"/>
            <a:ext cx="8074815" cy="1618489"/>
          </a:xfrm>
        </p:spPr>
        <p:txBody>
          <a:bodyPr anchor="ctr">
            <a:normAutofit/>
          </a:bodyPr>
          <a:lstStyle/>
          <a:p>
            <a:r>
              <a:rPr lang="fr-CA" sz="6700"/>
              <a:t>Où en sommes-nous ?</a:t>
            </a:r>
          </a:p>
        </p:txBody>
      </p:sp>
      <p:sp>
        <p:nvSpPr>
          <p:cNvPr id="3" name="Espace réservé du contenu 2">
            <a:extLst>
              <a:ext uri="{FF2B5EF4-FFF2-40B4-BE49-F238E27FC236}">
                <a16:creationId xmlns:a16="http://schemas.microsoft.com/office/drawing/2014/main" id="{BD4FAD4B-9C03-1C2F-76D2-943BB18F8345}"/>
              </a:ext>
            </a:extLst>
          </p:cNvPr>
          <p:cNvSpPr>
            <a:spLocks noGrp="1"/>
          </p:cNvSpPr>
          <p:nvPr>
            <p:ph idx="1"/>
          </p:nvPr>
        </p:nvSpPr>
        <p:spPr>
          <a:xfrm>
            <a:off x="1285240" y="2969469"/>
            <a:ext cx="8074815" cy="2800395"/>
          </a:xfrm>
        </p:spPr>
        <p:txBody>
          <a:bodyPr anchor="t">
            <a:normAutofit/>
          </a:bodyPr>
          <a:lstStyle/>
          <a:p>
            <a:r>
              <a:rPr lang="fr-CA" sz="1500" dirty="0"/>
              <a:t>LLM Quiz</a:t>
            </a:r>
          </a:p>
          <a:p>
            <a:r>
              <a:rPr lang="fr-CA" sz="1500" dirty="0"/>
              <a:t>A quoi cela sert-il ?</a:t>
            </a:r>
          </a:p>
          <a:p>
            <a:r>
              <a:rPr lang="fr-CA" sz="1500" b="1" dirty="0"/>
              <a:t>Retour sur l’histoire</a:t>
            </a:r>
          </a:p>
          <a:p>
            <a:r>
              <a:rPr lang="fr-CA" sz="1500" dirty="0"/>
              <a:t>Sous le capot</a:t>
            </a:r>
          </a:p>
          <a:p>
            <a:r>
              <a:rPr lang="fr-CA" sz="1500" dirty="0"/>
              <a:t>La forêt</a:t>
            </a:r>
          </a:p>
          <a:p>
            <a:r>
              <a:rPr lang="fr-CA" sz="1500" dirty="0"/>
              <a:t>La diète en image</a:t>
            </a:r>
          </a:p>
          <a:p>
            <a:r>
              <a:rPr lang="fr-CA" sz="1500" dirty="0"/>
              <a:t>Jouer avec chez soi !</a:t>
            </a:r>
          </a:p>
          <a:p>
            <a:r>
              <a:rPr lang="fr-CA" sz="1500" dirty="0"/>
              <a:t>Et maintenant où va-t-on ?</a:t>
            </a:r>
          </a:p>
        </p:txBody>
      </p:sp>
    </p:spTree>
    <p:extLst>
      <p:ext uri="{BB962C8B-B14F-4D97-AF65-F5344CB8AC3E}">
        <p14:creationId xmlns:p14="http://schemas.microsoft.com/office/powerpoint/2010/main" val="234264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Retour sur l’histoire</a:t>
            </a:r>
          </a:p>
        </p:txBody>
      </p:sp>
      <p:pic>
        <p:nvPicPr>
          <p:cNvPr id="4" name="Image 3" descr="Une image contenant texte, capture d’écran, Post-it, Police&#10;&#10;Description générée automatiquement">
            <a:extLst>
              <a:ext uri="{FF2B5EF4-FFF2-40B4-BE49-F238E27FC236}">
                <a16:creationId xmlns:a16="http://schemas.microsoft.com/office/drawing/2014/main" id="{AB5B673F-AB4C-AF89-8E3D-D8B9C9405BA0}"/>
              </a:ext>
            </a:extLst>
          </p:cNvPr>
          <p:cNvPicPr>
            <a:picLocks noChangeAspect="1"/>
          </p:cNvPicPr>
          <p:nvPr/>
        </p:nvPicPr>
        <p:blipFill>
          <a:blip r:embed="rId3"/>
          <a:stretch>
            <a:fillRect/>
          </a:stretch>
        </p:blipFill>
        <p:spPr>
          <a:xfrm>
            <a:off x="1197338" y="557189"/>
            <a:ext cx="9797323" cy="4629236"/>
          </a:xfrm>
          <a:prstGeom prst="rect">
            <a:avLst/>
          </a:prstGeom>
        </p:spPr>
      </p:pic>
    </p:spTree>
    <p:extLst>
      <p:ext uri="{BB962C8B-B14F-4D97-AF65-F5344CB8AC3E}">
        <p14:creationId xmlns:p14="http://schemas.microsoft.com/office/powerpoint/2010/main" val="3810596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a:t>Sous le capot</a:t>
            </a: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capture d’écran, texte, ligne, diagramme&#10;&#10;Description générée automatiquement">
            <a:extLst>
              <a:ext uri="{FF2B5EF4-FFF2-40B4-BE49-F238E27FC236}">
                <a16:creationId xmlns:a16="http://schemas.microsoft.com/office/drawing/2014/main" id="{4C898CE2-8539-BA53-8AD8-5006C5B75E1F}"/>
              </a:ext>
            </a:extLst>
          </p:cNvPr>
          <p:cNvPicPr>
            <a:picLocks noChangeAspect="1"/>
          </p:cNvPicPr>
          <p:nvPr/>
        </p:nvPicPr>
        <p:blipFill>
          <a:blip r:embed="rId3"/>
          <a:stretch>
            <a:fillRect/>
          </a:stretch>
        </p:blipFill>
        <p:spPr>
          <a:xfrm>
            <a:off x="7433982" y="471748"/>
            <a:ext cx="3685208" cy="2552007"/>
          </a:xfrm>
          <a:prstGeom prst="rect">
            <a:avLst/>
          </a:prstGeom>
        </p:spPr>
      </p:pic>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capture d’écran, ligne, Police&#10;&#10;Description générée automatiquement">
            <a:extLst>
              <a:ext uri="{FF2B5EF4-FFF2-40B4-BE49-F238E27FC236}">
                <a16:creationId xmlns:a16="http://schemas.microsoft.com/office/drawing/2014/main" id="{CCA5C723-F7F4-7C32-E4B6-A6B428729B4D}"/>
              </a:ext>
            </a:extLst>
          </p:cNvPr>
          <p:cNvPicPr>
            <a:picLocks noChangeAspect="1"/>
          </p:cNvPicPr>
          <p:nvPr/>
        </p:nvPicPr>
        <p:blipFill>
          <a:blip r:embed="rId4"/>
          <a:stretch>
            <a:fillRect/>
          </a:stretch>
        </p:blipFill>
        <p:spPr>
          <a:xfrm>
            <a:off x="7114162" y="4260257"/>
            <a:ext cx="4324849" cy="1383952"/>
          </a:xfrm>
          <a:prstGeom prst="rect">
            <a:avLst/>
          </a:prstGeom>
        </p:spPr>
      </p:pic>
    </p:spTree>
    <p:extLst>
      <p:ext uri="{BB962C8B-B14F-4D97-AF65-F5344CB8AC3E}">
        <p14:creationId xmlns:p14="http://schemas.microsoft.com/office/powerpoint/2010/main" val="3576737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a:t>Sous le capot</a:t>
            </a:r>
          </a:p>
        </p:txBody>
      </p:sp>
      <p:grpSp>
        <p:nvGrpSpPr>
          <p:cNvPr id="1058" name="Group 105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059" name="Rectangle 105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3" name="Rectangle 106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Une image contenant texte, capture d’écran, Police, nombre&#10;&#10;Description générée automatiquement">
            <a:extLst>
              <a:ext uri="{FF2B5EF4-FFF2-40B4-BE49-F238E27FC236}">
                <a16:creationId xmlns:a16="http://schemas.microsoft.com/office/drawing/2014/main" id="{421159F6-089B-F384-69AE-3EE7DC0D46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14162" y="509763"/>
            <a:ext cx="4324849" cy="2475976"/>
          </a:xfrm>
          <a:prstGeom prst="rect">
            <a:avLst/>
          </a:prstGeom>
          <a:noFill/>
          <a:extLst>
            <a:ext uri="{909E8E84-426E-40DD-AFC4-6F175D3DCCD1}">
              <a14:hiddenFill xmlns:a14="http://schemas.microsoft.com/office/drawing/2010/main">
                <a:solidFill>
                  <a:srgbClr val="FFFFFF"/>
                </a:solidFill>
              </a14:hiddenFill>
            </a:ext>
          </a:extLst>
        </p:spPr>
      </p:pic>
      <p:sp>
        <p:nvSpPr>
          <p:cNvPr id="1067" name="Rectangle 106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ne image contenant texte, Police, diagramme, capture d’écran&#10;&#10;Description générée automatiquement">
            <a:extLst>
              <a:ext uri="{FF2B5EF4-FFF2-40B4-BE49-F238E27FC236}">
                <a16:creationId xmlns:a16="http://schemas.microsoft.com/office/drawing/2014/main" id="{F4462CC5-9348-83FC-DC4D-E603E263DC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14162" y="4227821"/>
            <a:ext cx="4324849" cy="144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93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285240" y="1050595"/>
            <a:ext cx="8074815" cy="1618489"/>
          </a:xfrm>
        </p:spPr>
        <p:txBody>
          <a:bodyPr anchor="ctr">
            <a:normAutofit/>
          </a:bodyPr>
          <a:lstStyle/>
          <a:p>
            <a:r>
              <a:rPr lang="fr-CA" sz="6700"/>
              <a:t>Où en sommes-nous ?</a:t>
            </a:r>
          </a:p>
        </p:txBody>
      </p:sp>
      <p:sp>
        <p:nvSpPr>
          <p:cNvPr id="3" name="Espace réservé du contenu 2">
            <a:extLst>
              <a:ext uri="{FF2B5EF4-FFF2-40B4-BE49-F238E27FC236}">
                <a16:creationId xmlns:a16="http://schemas.microsoft.com/office/drawing/2014/main" id="{BD4FAD4B-9C03-1C2F-76D2-943BB18F8345}"/>
              </a:ext>
            </a:extLst>
          </p:cNvPr>
          <p:cNvSpPr>
            <a:spLocks noGrp="1"/>
          </p:cNvSpPr>
          <p:nvPr>
            <p:ph idx="1"/>
          </p:nvPr>
        </p:nvSpPr>
        <p:spPr>
          <a:xfrm>
            <a:off x="1285240" y="2969469"/>
            <a:ext cx="8074815" cy="2800395"/>
          </a:xfrm>
        </p:spPr>
        <p:txBody>
          <a:bodyPr anchor="t">
            <a:normAutofit/>
          </a:bodyPr>
          <a:lstStyle/>
          <a:p>
            <a:r>
              <a:rPr lang="fr-CA" sz="1500" dirty="0"/>
              <a:t>LLM Quiz</a:t>
            </a:r>
          </a:p>
          <a:p>
            <a:r>
              <a:rPr lang="fr-CA" sz="1500" dirty="0"/>
              <a:t>A quoi cela sert-il ?</a:t>
            </a:r>
          </a:p>
          <a:p>
            <a:r>
              <a:rPr lang="fr-CA" sz="1500" dirty="0"/>
              <a:t>Retour sur l’histoire</a:t>
            </a:r>
          </a:p>
          <a:p>
            <a:r>
              <a:rPr lang="fr-CA" sz="1500" dirty="0"/>
              <a:t>Sous le capot</a:t>
            </a:r>
          </a:p>
          <a:p>
            <a:r>
              <a:rPr lang="fr-CA" sz="1500" b="1" dirty="0"/>
              <a:t>La forêt</a:t>
            </a:r>
          </a:p>
          <a:p>
            <a:r>
              <a:rPr lang="fr-CA" sz="1500" dirty="0"/>
              <a:t>La diète en image</a:t>
            </a:r>
          </a:p>
          <a:p>
            <a:r>
              <a:rPr lang="fr-CA" sz="1500" dirty="0"/>
              <a:t>Jouer avec chez soi !</a:t>
            </a:r>
          </a:p>
          <a:p>
            <a:r>
              <a:rPr lang="fr-CA" sz="1500" dirty="0"/>
              <a:t>Et maintenant où va-t-on ?</a:t>
            </a:r>
          </a:p>
        </p:txBody>
      </p:sp>
    </p:spTree>
    <p:extLst>
      <p:ext uri="{BB962C8B-B14F-4D97-AF65-F5344CB8AC3E}">
        <p14:creationId xmlns:p14="http://schemas.microsoft.com/office/powerpoint/2010/main" val="4276268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5" name="Rectangle 1084">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La forêt</a:t>
            </a:r>
          </a:p>
        </p:txBody>
      </p:sp>
      <p:grpSp>
        <p:nvGrpSpPr>
          <p:cNvPr id="1086" name="Group 107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075" name="Straight Connector 107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76" name="Rectangle 107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7" name="Rectangle 108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DEF7C16E-1310-7A13-0C0F-EABE3738B7FA}"/>
              </a:ext>
            </a:extLst>
          </p:cNvPr>
          <p:cNvPicPr>
            <a:picLocks noChangeAspect="1"/>
          </p:cNvPicPr>
          <p:nvPr/>
        </p:nvPicPr>
        <p:blipFill>
          <a:blip r:embed="rId3"/>
          <a:stretch>
            <a:fillRect/>
          </a:stretch>
        </p:blipFill>
        <p:spPr>
          <a:xfrm>
            <a:off x="5640572" y="2069659"/>
            <a:ext cx="5608830" cy="2608106"/>
          </a:xfrm>
          <a:prstGeom prst="rect">
            <a:avLst/>
          </a:prstGeom>
        </p:spPr>
      </p:pic>
    </p:spTree>
    <p:extLst>
      <p:ext uri="{BB962C8B-B14F-4D97-AF65-F5344CB8AC3E}">
        <p14:creationId xmlns:p14="http://schemas.microsoft.com/office/powerpoint/2010/main" val="319605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Logo du DIRO">
            <a:extLst>
              <a:ext uri="{FF2B5EF4-FFF2-40B4-BE49-F238E27FC236}">
                <a16:creationId xmlns:a16="http://schemas.microsoft.com/office/drawing/2014/main" id="{D97416CE-4ADC-58DD-5930-11E6E4B109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297514"/>
            <a:ext cx="4824998" cy="940874"/>
          </a:xfrm>
          <a:prstGeom prst="rect">
            <a:avLst/>
          </a:prstGeom>
          <a:noFill/>
          <a:extLst>
            <a:ext uri="{909E8E84-426E-40DD-AFC4-6F175D3DCCD1}">
              <a14:hiddenFill xmlns:a14="http://schemas.microsoft.com/office/drawing/2010/main">
                <a:solidFill>
                  <a:srgbClr val="FFFFFF"/>
                </a:solidFill>
              </a14:hiddenFill>
            </a:ext>
          </a:extLst>
        </p:spPr>
      </p:pic>
      <p:cxnSp>
        <p:nvCxnSpPr>
          <p:cNvPr id="1072" name="Straight Connector 1071">
            <a:extLst>
              <a:ext uri="{FF2B5EF4-FFF2-40B4-BE49-F238E27FC236}">
                <a16:creationId xmlns:a16="http://schemas.microsoft.com/office/drawing/2014/main" id="{B817B4B8-5E01-4B44-BC25-876D56C121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0"/>
            <a:ext cx="0" cy="32004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2" name="Picture 8" descr="Mila - Institut québécois d'intelligence artificielle | Conseil de  l'innovation du Québec">
            <a:extLst>
              <a:ext uri="{FF2B5EF4-FFF2-40B4-BE49-F238E27FC236}">
                <a16:creationId xmlns:a16="http://schemas.microsoft.com/office/drawing/2014/main" id="{ADBDFC66-D5AC-6B43-007A-3A9FE7A54A6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23536" y="776959"/>
            <a:ext cx="4824995" cy="1957569"/>
          </a:xfrm>
          <a:prstGeom prst="rect">
            <a:avLst/>
          </a:prstGeom>
          <a:noFill/>
          <a:extLst>
            <a:ext uri="{909E8E84-426E-40DD-AFC4-6F175D3DCCD1}">
              <a14:hiddenFill xmlns:a14="http://schemas.microsoft.com/office/drawing/2010/main">
                <a:solidFill>
                  <a:srgbClr val="FFFFFF"/>
                </a:solidFill>
              </a14:hiddenFill>
            </a:ext>
          </a:extLst>
        </p:spPr>
      </p:pic>
      <p:cxnSp>
        <p:nvCxnSpPr>
          <p:cNvPr id="1074" name="Straight Connector 1073">
            <a:extLst>
              <a:ext uri="{FF2B5EF4-FFF2-40B4-BE49-F238E27FC236}">
                <a16:creationId xmlns:a16="http://schemas.microsoft.com/office/drawing/2014/main" id="{D683D1A4-93E5-4A4D-B103-8223A220EB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21742"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B0E8ABF4-C289-489E-BEFB-3077F9D9C7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52330" y="3200400"/>
            <a:ext cx="0" cy="365760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7989CFA0-35DD-4943-B365-488C66B9B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609790" y="3197412"/>
            <a:ext cx="4956048"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688AD040-1A2B-4FB4-A345-7B9F3E5ED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994133"/>
            <a:ext cx="3602736"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823B704A-724B-41D6-8F33-76939E727D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534400" y="3994133"/>
            <a:ext cx="3657600" cy="175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Image 2" descr="Une image contenant texte, Police, capture d’écran, Graphique&#10;&#10;Description générée automatiquement">
            <a:extLst>
              <a:ext uri="{FF2B5EF4-FFF2-40B4-BE49-F238E27FC236}">
                <a16:creationId xmlns:a16="http://schemas.microsoft.com/office/drawing/2014/main" id="{A69994C5-1CB3-52D6-915D-D30E3D9CE033}"/>
              </a:ext>
            </a:extLst>
          </p:cNvPr>
          <p:cNvPicPr>
            <a:picLocks noChangeAspect="1"/>
          </p:cNvPicPr>
          <p:nvPr/>
        </p:nvPicPr>
        <p:blipFill>
          <a:blip r:embed="rId5"/>
          <a:stretch>
            <a:fillRect/>
          </a:stretch>
        </p:blipFill>
        <p:spPr>
          <a:xfrm>
            <a:off x="869548" y="4315866"/>
            <a:ext cx="2182044" cy="1947475"/>
          </a:xfrm>
          <a:prstGeom prst="rect">
            <a:avLst/>
          </a:prstGeom>
        </p:spPr>
      </p:pic>
      <p:pic>
        <p:nvPicPr>
          <p:cNvPr id="1028" name="Picture 4" descr="Desjardins, une institution sûre | Conseiller">
            <a:extLst>
              <a:ext uri="{FF2B5EF4-FFF2-40B4-BE49-F238E27FC236}">
                <a16:creationId xmlns:a16="http://schemas.microsoft.com/office/drawing/2014/main" id="{8E5D41DB-7D6C-63EC-30DD-833C1484030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227399" y="3504142"/>
            <a:ext cx="3678932" cy="27591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ag of French language of Quebec-France with Brass Grommets, Unique Design Print, Double Sided Large Flag, Size 3x5Ft / 90x150cm image 1">
            <a:extLst>
              <a:ext uri="{FF2B5EF4-FFF2-40B4-BE49-F238E27FC236}">
                <a16:creationId xmlns:a16="http://schemas.microsoft.com/office/drawing/2014/main" id="{87E0BF4D-4F57-18AC-5D8D-D34D88238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5298" b="26457"/>
          <a:stretch/>
        </p:blipFill>
        <p:spPr bwMode="auto">
          <a:xfrm>
            <a:off x="8874064" y="4583314"/>
            <a:ext cx="2674468" cy="136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650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2" name="Rectangle 109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9CB1A37-EF1C-2AF2-196C-C849B8BAFED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La diète en image</a:t>
            </a:r>
          </a:p>
        </p:txBody>
      </p:sp>
      <p:grpSp>
        <p:nvGrpSpPr>
          <p:cNvPr id="1094" name="Group 109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95" name="Rectangle 109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Rectangle 109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Rectangle 109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9" name="Rectangle 109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Rectangle 110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ligne, Tracé, diagramme, Parallèle&#10;&#10;Description générée automatiquement">
            <a:extLst>
              <a:ext uri="{FF2B5EF4-FFF2-40B4-BE49-F238E27FC236}">
                <a16:creationId xmlns:a16="http://schemas.microsoft.com/office/drawing/2014/main" id="{A661C492-C5A3-A45C-651D-D1F89BD639A7}"/>
              </a:ext>
            </a:extLst>
          </p:cNvPr>
          <p:cNvPicPr>
            <a:picLocks noChangeAspect="1"/>
          </p:cNvPicPr>
          <p:nvPr/>
        </p:nvPicPr>
        <p:blipFill>
          <a:blip r:embed="rId3"/>
          <a:stretch>
            <a:fillRect/>
          </a:stretch>
        </p:blipFill>
        <p:spPr>
          <a:xfrm>
            <a:off x="5922492" y="1877223"/>
            <a:ext cx="5536001" cy="3044800"/>
          </a:xfrm>
          <a:prstGeom prst="rect">
            <a:avLst/>
          </a:prstGeom>
        </p:spPr>
      </p:pic>
    </p:spTree>
    <p:extLst>
      <p:ext uri="{BB962C8B-B14F-4D97-AF65-F5344CB8AC3E}">
        <p14:creationId xmlns:p14="http://schemas.microsoft.com/office/powerpoint/2010/main" val="182154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285240" y="1050595"/>
            <a:ext cx="8074815" cy="1618489"/>
          </a:xfrm>
        </p:spPr>
        <p:txBody>
          <a:bodyPr anchor="ctr">
            <a:normAutofit/>
          </a:bodyPr>
          <a:lstStyle/>
          <a:p>
            <a:r>
              <a:rPr lang="fr-CA" sz="6700"/>
              <a:t>Où en sommes-nous ?</a:t>
            </a:r>
          </a:p>
        </p:txBody>
      </p:sp>
      <p:sp>
        <p:nvSpPr>
          <p:cNvPr id="3" name="Espace réservé du contenu 2">
            <a:extLst>
              <a:ext uri="{FF2B5EF4-FFF2-40B4-BE49-F238E27FC236}">
                <a16:creationId xmlns:a16="http://schemas.microsoft.com/office/drawing/2014/main" id="{BD4FAD4B-9C03-1C2F-76D2-943BB18F8345}"/>
              </a:ext>
            </a:extLst>
          </p:cNvPr>
          <p:cNvSpPr>
            <a:spLocks noGrp="1"/>
          </p:cNvSpPr>
          <p:nvPr>
            <p:ph idx="1"/>
          </p:nvPr>
        </p:nvSpPr>
        <p:spPr>
          <a:xfrm>
            <a:off x="1285240" y="2969469"/>
            <a:ext cx="8074815" cy="2800395"/>
          </a:xfrm>
        </p:spPr>
        <p:txBody>
          <a:bodyPr anchor="t">
            <a:normAutofit/>
          </a:bodyPr>
          <a:lstStyle/>
          <a:p>
            <a:r>
              <a:rPr lang="fr-CA" sz="1500" dirty="0"/>
              <a:t>LLM Quiz</a:t>
            </a:r>
          </a:p>
          <a:p>
            <a:r>
              <a:rPr lang="fr-CA" sz="1500" dirty="0"/>
              <a:t>A quoi cela sert-il ?</a:t>
            </a:r>
          </a:p>
          <a:p>
            <a:r>
              <a:rPr lang="fr-CA" sz="1500" dirty="0"/>
              <a:t>Retour sur l’histoire</a:t>
            </a:r>
          </a:p>
          <a:p>
            <a:r>
              <a:rPr lang="fr-CA" sz="1500" dirty="0"/>
              <a:t>Sous le capot</a:t>
            </a:r>
          </a:p>
          <a:p>
            <a:r>
              <a:rPr lang="fr-CA" sz="1500" dirty="0"/>
              <a:t>La forêt</a:t>
            </a:r>
          </a:p>
          <a:p>
            <a:r>
              <a:rPr lang="fr-CA" sz="1500" dirty="0"/>
              <a:t>La diète en image</a:t>
            </a:r>
          </a:p>
          <a:p>
            <a:r>
              <a:rPr lang="fr-CA" sz="1500" b="1" dirty="0"/>
              <a:t>Jouer avec chez soi !</a:t>
            </a:r>
          </a:p>
          <a:p>
            <a:r>
              <a:rPr lang="fr-CA" sz="1500" dirty="0"/>
              <a:t>Et maintenant où va-t-on ?</a:t>
            </a:r>
          </a:p>
        </p:txBody>
      </p:sp>
    </p:spTree>
    <p:extLst>
      <p:ext uri="{BB962C8B-B14F-4D97-AF65-F5344CB8AC3E}">
        <p14:creationId xmlns:p14="http://schemas.microsoft.com/office/powerpoint/2010/main" val="516326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Jouer avec chez soi !</a:t>
            </a:r>
          </a:p>
        </p:txBody>
      </p:sp>
      <p:grpSp>
        <p:nvGrpSpPr>
          <p:cNvPr id="20"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Police, texte, typographie, logo&#10;&#10;Description générée automatiquement">
            <a:extLst>
              <a:ext uri="{FF2B5EF4-FFF2-40B4-BE49-F238E27FC236}">
                <a16:creationId xmlns:a16="http://schemas.microsoft.com/office/drawing/2014/main" id="{59385C5A-7654-1075-2473-D3D376D98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266070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285240" y="1050595"/>
            <a:ext cx="8074815" cy="1618489"/>
          </a:xfrm>
        </p:spPr>
        <p:txBody>
          <a:bodyPr anchor="ctr">
            <a:normAutofit/>
          </a:bodyPr>
          <a:lstStyle/>
          <a:p>
            <a:r>
              <a:rPr lang="fr-CA" sz="6700"/>
              <a:t>Où en sommes-nous ?</a:t>
            </a:r>
          </a:p>
        </p:txBody>
      </p:sp>
      <p:sp>
        <p:nvSpPr>
          <p:cNvPr id="3" name="Espace réservé du contenu 2">
            <a:extLst>
              <a:ext uri="{FF2B5EF4-FFF2-40B4-BE49-F238E27FC236}">
                <a16:creationId xmlns:a16="http://schemas.microsoft.com/office/drawing/2014/main" id="{BD4FAD4B-9C03-1C2F-76D2-943BB18F8345}"/>
              </a:ext>
            </a:extLst>
          </p:cNvPr>
          <p:cNvSpPr>
            <a:spLocks noGrp="1"/>
          </p:cNvSpPr>
          <p:nvPr>
            <p:ph idx="1"/>
          </p:nvPr>
        </p:nvSpPr>
        <p:spPr>
          <a:xfrm>
            <a:off x="1285240" y="2969469"/>
            <a:ext cx="8074815" cy="2800395"/>
          </a:xfrm>
        </p:spPr>
        <p:txBody>
          <a:bodyPr anchor="t">
            <a:normAutofit/>
          </a:bodyPr>
          <a:lstStyle/>
          <a:p>
            <a:r>
              <a:rPr lang="fr-CA" sz="1500" dirty="0"/>
              <a:t>LLM Quiz</a:t>
            </a:r>
          </a:p>
          <a:p>
            <a:r>
              <a:rPr lang="fr-CA" sz="1500" dirty="0"/>
              <a:t>A quoi cela sert-il ?</a:t>
            </a:r>
          </a:p>
          <a:p>
            <a:r>
              <a:rPr lang="fr-CA" sz="1500" dirty="0"/>
              <a:t>Retour sur l’histoire</a:t>
            </a:r>
          </a:p>
          <a:p>
            <a:r>
              <a:rPr lang="fr-CA" sz="1500" dirty="0"/>
              <a:t>Sous le capot</a:t>
            </a:r>
          </a:p>
          <a:p>
            <a:r>
              <a:rPr lang="fr-CA" sz="1500" dirty="0"/>
              <a:t>La forêt</a:t>
            </a:r>
          </a:p>
          <a:p>
            <a:r>
              <a:rPr lang="fr-CA" sz="1500" dirty="0"/>
              <a:t>La diète en image</a:t>
            </a:r>
          </a:p>
          <a:p>
            <a:r>
              <a:rPr lang="fr-CA" sz="1500" dirty="0"/>
              <a:t>Jouer avec chez soi !</a:t>
            </a:r>
          </a:p>
          <a:p>
            <a:r>
              <a:rPr lang="fr-CA" sz="1500" b="1" dirty="0"/>
              <a:t>Et maintenant où va-t-on ?</a:t>
            </a:r>
          </a:p>
        </p:txBody>
      </p:sp>
    </p:spTree>
    <p:extLst>
      <p:ext uri="{BB962C8B-B14F-4D97-AF65-F5344CB8AC3E}">
        <p14:creationId xmlns:p14="http://schemas.microsoft.com/office/powerpoint/2010/main" val="1409923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Et maintenant où va-t-on ?</a:t>
            </a:r>
          </a:p>
        </p:txBody>
      </p:sp>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dessin, croquis, art, illustration&#10;&#10;Description générée automatiquement">
            <a:extLst>
              <a:ext uri="{FF2B5EF4-FFF2-40B4-BE49-F238E27FC236}">
                <a16:creationId xmlns:a16="http://schemas.microsoft.com/office/drawing/2014/main" id="{325114B7-D9C0-0D61-B8AE-18585018BAD8}"/>
              </a:ext>
            </a:extLst>
          </p:cNvPr>
          <p:cNvPicPr>
            <a:picLocks noChangeAspect="1"/>
          </p:cNvPicPr>
          <p:nvPr/>
        </p:nvPicPr>
        <p:blipFill rotWithShape="1">
          <a:blip r:embed="rId3">
            <a:extLst>
              <a:ext uri="{28A0092B-C50C-407E-A947-70E740481C1C}">
                <a14:useLocalDpi xmlns:a14="http://schemas.microsoft.com/office/drawing/2010/main" val="0"/>
              </a:ext>
            </a:extLst>
          </a:blip>
          <a:srcRect t="1268"/>
          <a:stretch/>
        </p:blipFill>
        <p:spPr>
          <a:xfrm>
            <a:off x="5922492" y="666728"/>
            <a:ext cx="5536001" cy="5465791"/>
          </a:xfrm>
          <a:prstGeom prst="rect">
            <a:avLst/>
          </a:prstGeom>
        </p:spPr>
      </p:pic>
    </p:spTree>
    <p:extLst>
      <p:ext uri="{BB962C8B-B14F-4D97-AF65-F5344CB8AC3E}">
        <p14:creationId xmlns:p14="http://schemas.microsoft.com/office/powerpoint/2010/main" val="40433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9EECDF2D-3639-4EE9-A4F1-0D9F3235A2AD}"/>
              </a:ext>
            </a:extLst>
          </p:cNvPr>
          <p:cNvSpPr>
            <a:spLocks noGrp="1"/>
          </p:cNvSpPr>
          <p:nvPr>
            <p:ph type="ctrTitle"/>
          </p:nvPr>
        </p:nvSpPr>
        <p:spPr>
          <a:xfrm>
            <a:off x="1524000" y="1293338"/>
            <a:ext cx="9144000" cy="3274592"/>
          </a:xfrm>
        </p:spPr>
        <p:txBody>
          <a:bodyPr anchor="ctr">
            <a:normAutofit/>
          </a:bodyPr>
          <a:lstStyle/>
          <a:p>
            <a:r>
              <a:rPr lang="fr-CA" sz="7200" dirty="0"/>
              <a:t>Merci !</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31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0B0004020202020204"/>
              <a:ea typeface="+mn-ea"/>
              <a:cs typeface="+mn-cs"/>
            </a:endParaRPr>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 name="Titre 1">
            <a:extLst>
              <a:ext uri="{FF2B5EF4-FFF2-40B4-BE49-F238E27FC236}">
                <a16:creationId xmlns:a16="http://schemas.microsoft.com/office/drawing/2014/main" id="{9EECDF2D-3639-4EE9-A4F1-0D9F3235A2AD}"/>
              </a:ext>
            </a:extLst>
          </p:cNvPr>
          <p:cNvSpPr>
            <a:spLocks noGrp="1"/>
          </p:cNvSpPr>
          <p:nvPr>
            <p:ph type="ctrTitle"/>
          </p:nvPr>
        </p:nvSpPr>
        <p:spPr>
          <a:xfrm>
            <a:off x="1524000" y="1293338"/>
            <a:ext cx="9144000" cy="3274592"/>
          </a:xfrm>
        </p:spPr>
        <p:txBody>
          <a:bodyPr anchor="ctr">
            <a:normAutofit/>
          </a:bodyPr>
          <a:lstStyle/>
          <a:p>
            <a:r>
              <a:rPr lang="fr-CA" sz="7200" dirty="0"/>
              <a:t>Pour aller plus loin</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107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RAG, Prompting, Fine-tuning</a:t>
            </a:r>
          </a:p>
        </p:txBody>
      </p:sp>
      <p:sp>
        <p:nvSpPr>
          <p:cNvPr id="93" name="Rectangle 9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diagramme, capture d’écran, ligne&#10;&#10;Description générée automatiquement">
            <a:extLst>
              <a:ext uri="{FF2B5EF4-FFF2-40B4-BE49-F238E27FC236}">
                <a16:creationId xmlns:a16="http://schemas.microsoft.com/office/drawing/2014/main" id="{4140BB90-DF05-332B-8840-1CA72746E794}"/>
              </a:ext>
            </a:extLst>
          </p:cNvPr>
          <p:cNvPicPr>
            <a:picLocks noChangeAspect="1"/>
          </p:cNvPicPr>
          <p:nvPr/>
        </p:nvPicPr>
        <p:blipFill>
          <a:blip r:embed="rId3"/>
          <a:stretch>
            <a:fillRect/>
          </a:stretch>
        </p:blipFill>
        <p:spPr>
          <a:xfrm>
            <a:off x="545238" y="1543382"/>
            <a:ext cx="7608304" cy="3842192"/>
          </a:xfrm>
          <a:prstGeom prst="rect">
            <a:avLst/>
          </a:prstGeom>
        </p:spPr>
      </p:pic>
      <p:sp>
        <p:nvSpPr>
          <p:cNvPr id="87" name="Rectangle 8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4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7041856" y="2944090"/>
            <a:ext cx="4036334" cy="2387600"/>
          </a:xfrm>
        </p:spPr>
        <p:txBody>
          <a:bodyPr vert="horz" lIns="91440" tIns="45720" rIns="91440" bIns="45720" rtlCol="0" anchor="t">
            <a:normAutofit/>
          </a:bodyPr>
          <a:lstStyle/>
          <a:p>
            <a:r>
              <a:rPr lang="en-US" sz="5400" dirty="0"/>
              <a:t>Retrieval-Augmented Generation</a:t>
            </a:r>
            <a:endParaRPr lang="en-US" sz="5400" kern="1200" dirty="0">
              <a:solidFill>
                <a:schemeClr val="tx1"/>
              </a:solidFill>
              <a:latin typeface="+mj-lt"/>
              <a:ea typeface="+mj-ea"/>
              <a:cs typeface="+mj-cs"/>
            </a:endParaRPr>
          </a:p>
        </p:txBody>
      </p:sp>
      <p:sp>
        <p:nvSpPr>
          <p:cNvPr id="1033" name="Rectangle 103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162E28C-D5DC-19B7-ECA3-6F18C4BB01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3507" y="832303"/>
            <a:ext cx="5536001" cy="5134640"/>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oup 10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1038" name="Rectangle 10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811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a:t>Quantification</a:t>
            </a:r>
          </a:p>
        </p:txBody>
      </p:sp>
      <p:grpSp>
        <p:nvGrpSpPr>
          <p:cNvPr id="42" name="Group 4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43" name="Rectangle 4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descr="Une image contenant texte, capture d’écran, ligne, diagramme&#10;&#10;Description générée automatiquement">
            <a:extLst>
              <a:ext uri="{FF2B5EF4-FFF2-40B4-BE49-F238E27FC236}">
                <a16:creationId xmlns:a16="http://schemas.microsoft.com/office/drawing/2014/main" id="{4971B773-B5ED-D2F0-7F2C-570490AD1CB0}"/>
              </a:ext>
            </a:extLst>
          </p:cNvPr>
          <p:cNvPicPr>
            <a:picLocks noChangeAspect="1"/>
          </p:cNvPicPr>
          <p:nvPr/>
        </p:nvPicPr>
        <p:blipFill>
          <a:blip r:embed="rId3"/>
          <a:stretch>
            <a:fillRect/>
          </a:stretch>
        </p:blipFill>
        <p:spPr>
          <a:xfrm>
            <a:off x="7114162" y="774660"/>
            <a:ext cx="4324849" cy="1946182"/>
          </a:xfrm>
          <a:prstGeom prst="rect">
            <a:avLst/>
          </a:prstGeom>
        </p:spPr>
      </p:pic>
      <p:sp>
        <p:nvSpPr>
          <p:cNvPr id="51" name="Rectangle 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ligne, diagramme, Tracé&#10;&#10;Description générée automatiquement">
            <a:extLst>
              <a:ext uri="{FF2B5EF4-FFF2-40B4-BE49-F238E27FC236}">
                <a16:creationId xmlns:a16="http://schemas.microsoft.com/office/drawing/2014/main" id="{D2E4B38B-8560-A418-A8CE-0EAF450DCBBF}"/>
              </a:ext>
            </a:extLst>
          </p:cNvPr>
          <p:cNvPicPr>
            <a:picLocks noChangeAspect="1"/>
          </p:cNvPicPr>
          <p:nvPr/>
        </p:nvPicPr>
        <p:blipFill>
          <a:blip r:embed="rId4"/>
          <a:stretch>
            <a:fillRect/>
          </a:stretch>
        </p:blipFill>
        <p:spPr>
          <a:xfrm>
            <a:off x="7114162" y="4179167"/>
            <a:ext cx="4324849" cy="1546132"/>
          </a:xfrm>
          <a:prstGeom prst="rect">
            <a:avLst/>
          </a:prstGeom>
        </p:spPr>
      </p:pic>
    </p:spTree>
    <p:extLst>
      <p:ext uri="{BB962C8B-B14F-4D97-AF65-F5344CB8AC3E}">
        <p14:creationId xmlns:p14="http://schemas.microsoft.com/office/powerpoint/2010/main" val="2581349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fr-FR" sz="8000" kern="1200" dirty="0">
                <a:solidFill>
                  <a:schemeClr val="tx1"/>
                </a:solidFill>
                <a:latin typeface="+mj-lt"/>
                <a:ea typeface="+mj-ea"/>
                <a:cs typeface="+mj-cs"/>
              </a:rPr>
              <a:t>Mettons la table</a:t>
            </a:r>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848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441C0-0B9A-B17C-6871-69B3F625ED5A}"/>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fr-CA" sz="4600" dirty="0"/>
              <a:t>Fine-tuning efficace, </a:t>
            </a:r>
            <a:r>
              <a:rPr lang="fr-CA" sz="4600" dirty="0" err="1"/>
              <a:t>LoRA</a:t>
            </a:r>
            <a:r>
              <a:rPr lang="fr-CA" sz="4600" dirty="0"/>
              <a:t>, </a:t>
            </a:r>
            <a:r>
              <a:rPr lang="fr-CA" sz="4600" dirty="0" err="1"/>
              <a:t>QLoRA</a:t>
            </a:r>
            <a:endParaRPr lang="fr-CA" sz="4600" dirty="0"/>
          </a:p>
        </p:txBody>
      </p:sp>
      <p:grpSp>
        <p:nvGrpSpPr>
          <p:cNvPr id="72" name="Group 7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73" name="Straight Connector 7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descr="Une image contenant texte, capture d’écran, Police, diagramme&#10;&#10;Description générée automatiquement">
            <a:extLst>
              <a:ext uri="{FF2B5EF4-FFF2-40B4-BE49-F238E27FC236}">
                <a16:creationId xmlns:a16="http://schemas.microsoft.com/office/drawing/2014/main" id="{6F967D25-0E96-7C0E-B596-F3F1F2A65260}"/>
              </a:ext>
            </a:extLst>
          </p:cNvPr>
          <p:cNvPicPr>
            <a:picLocks noChangeAspect="1"/>
          </p:cNvPicPr>
          <p:nvPr/>
        </p:nvPicPr>
        <p:blipFill>
          <a:blip r:embed="rId3"/>
          <a:stretch>
            <a:fillRect/>
          </a:stretch>
        </p:blipFill>
        <p:spPr>
          <a:xfrm>
            <a:off x="4125081" y="2037063"/>
            <a:ext cx="3383280" cy="2918079"/>
          </a:xfrm>
          <a:prstGeom prst="rect">
            <a:avLst/>
          </a:prstGeom>
        </p:spPr>
      </p:pic>
      <p:pic>
        <p:nvPicPr>
          <p:cNvPr id="5" name="Image 4" descr="Une image contenant texte, capture d’écran, diagramme, Parallèle&#10;&#10;Description générée automatiquement">
            <a:extLst>
              <a:ext uri="{FF2B5EF4-FFF2-40B4-BE49-F238E27FC236}">
                <a16:creationId xmlns:a16="http://schemas.microsoft.com/office/drawing/2014/main" id="{1906A2D3-B9E3-5B5A-EF54-24B4923C6EA1}"/>
              </a:ext>
            </a:extLst>
          </p:cNvPr>
          <p:cNvPicPr>
            <a:picLocks noChangeAspect="1"/>
          </p:cNvPicPr>
          <p:nvPr/>
        </p:nvPicPr>
        <p:blipFill rotWithShape="1">
          <a:blip r:embed="rId4"/>
          <a:srcRect l="39721" r="10904" b="1"/>
          <a:stretch/>
        </p:blipFill>
        <p:spPr>
          <a:xfrm>
            <a:off x="7812357" y="1825893"/>
            <a:ext cx="3383280" cy="3340419"/>
          </a:xfrm>
          <a:prstGeom prst="rect">
            <a:avLst/>
          </a:prstGeom>
        </p:spPr>
      </p:pic>
    </p:spTree>
    <p:extLst>
      <p:ext uri="{BB962C8B-B14F-4D97-AF65-F5344CB8AC3E}">
        <p14:creationId xmlns:p14="http://schemas.microsoft.com/office/powerpoint/2010/main" val="9070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B4C4-E516-469D-33A4-6C39785A9B39}"/>
            </a:ext>
          </a:extLst>
        </p:cNvPr>
        <p:cNvGrpSpPr/>
        <p:nvPr/>
      </p:nvGrpSpPr>
      <p:grpSpPr>
        <a:xfrm>
          <a:off x="0" y="0"/>
          <a:ext cx="0" cy="0"/>
          <a:chOff x="0" y="0"/>
          <a:chExt cx="0" cy="0"/>
        </a:xfrm>
      </p:grpSpPr>
      <p:pic>
        <p:nvPicPr>
          <p:cNvPr id="7" name="Image 6">
            <a:extLst>
              <a:ext uri="{FF2B5EF4-FFF2-40B4-BE49-F238E27FC236}">
                <a16:creationId xmlns:a16="http://schemas.microsoft.com/office/drawing/2014/main" id="{647AEED7-3118-0133-9C13-A410474C4EAC}"/>
              </a:ext>
            </a:extLst>
          </p:cNvPr>
          <p:cNvPicPr>
            <a:picLocks noChangeAspect="1"/>
          </p:cNvPicPr>
          <p:nvPr/>
        </p:nvPicPr>
        <p:blipFill>
          <a:blip r:embed="rId3"/>
          <a:stretch>
            <a:fillRect/>
          </a:stretch>
        </p:blipFill>
        <p:spPr>
          <a:xfrm>
            <a:off x="226435" y="251075"/>
            <a:ext cx="10592718" cy="1005927"/>
          </a:xfrm>
          <a:prstGeom prst="rect">
            <a:avLst/>
          </a:prstGeom>
        </p:spPr>
      </p:pic>
      <p:pic>
        <p:nvPicPr>
          <p:cNvPr id="9" name="Image 8">
            <a:extLst>
              <a:ext uri="{FF2B5EF4-FFF2-40B4-BE49-F238E27FC236}">
                <a16:creationId xmlns:a16="http://schemas.microsoft.com/office/drawing/2014/main" id="{F741C614-06EE-C09B-4F6D-E557928BEDE6}"/>
              </a:ext>
            </a:extLst>
          </p:cNvPr>
          <p:cNvPicPr>
            <a:picLocks noChangeAspect="1"/>
          </p:cNvPicPr>
          <p:nvPr/>
        </p:nvPicPr>
        <p:blipFill>
          <a:blip r:embed="rId4"/>
          <a:stretch>
            <a:fillRect/>
          </a:stretch>
        </p:blipFill>
        <p:spPr>
          <a:xfrm>
            <a:off x="226435" y="1400470"/>
            <a:ext cx="8344083" cy="5077213"/>
          </a:xfrm>
          <a:prstGeom prst="rect">
            <a:avLst/>
          </a:prstGeom>
        </p:spPr>
      </p:pic>
    </p:spTree>
    <p:extLst>
      <p:ext uri="{BB962C8B-B14F-4D97-AF65-F5344CB8AC3E}">
        <p14:creationId xmlns:p14="http://schemas.microsoft.com/office/powerpoint/2010/main" val="3837383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0C53D-FD45-6BC4-685D-978784990481}"/>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464E1E86-EBE1-196F-994F-1F5194F48A2A}"/>
              </a:ext>
            </a:extLst>
          </p:cNvPr>
          <p:cNvPicPr>
            <a:picLocks noChangeAspect="1"/>
          </p:cNvPicPr>
          <p:nvPr/>
        </p:nvPicPr>
        <p:blipFill>
          <a:blip r:embed="rId3"/>
          <a:stretch>
            <a:fillRect/>
          </a:stretch>
        </p:blipFill>
        <p:spPr>
          <a:xfrm>
            <a:off x="130629" y="109248"/>
            <a:ext cx="11812720" cy="1448247"/>
          </a:xfrm>
          <a:prstGeom prst="rect">
            <a:avLst/>
          </a:prstGeom>
        </p:spPr>
      </p:pic>
      <p:pic>
        <p:nvPicPr>
          <p:cNvPr id="5" name="Image 4">
            <a:extLst>
              <a:ext uri="{FF2B5EF4-FFF2-40B4-BE49-F238E27FC236}">
                <a16:creationId xmlns:a16="http://schemas.microsoft.com/office/drawing/2014/main" id="{A8059B8D-8E9F-E79D-E4FE-725F36D628CC}"/>
              </a:ext>
            </a:extLst>
          </p:cNvPr>
          <p:cNvPicPr>
            <a:picLocks noChangeAspect="1"/>
          </p:cNvPicPr>
          <p:nvPr/>
        </p:nvPicPr>
        <p:blipFill>
          <a:blip r:embed="rId4"/>
          <a:stretch>
            <a:fillRect/>
          </a:stretch>
        </p:blipFill>
        <p:spPr>
          <a:xfrm>
            <a:off x="130629" y="1667551"/>
            <a:ext cx="8627603" cy="5190449"/>
          </a:xfrm>
          <a:prstGeom prst="rect">
            <a:avLst/>
          </a:prstGeom>
        </p:spPr>
      </p:pic>
    </p:spTree>
    <p:extLst>
      <p:ext uri="{BB962C8B-B14F-4D97-AF65-F5344CB8AC3E}">
        <p14:creationId xmlns:p14="http://schemas.microsoft.com/office/powerpoint/2010/main" val="3106048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4E1E4-7209-6C40-E69E-AA356609BBAB}"/>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CF51B671-BE5B-5F8F-121C-DEE1AF2D7F4E}"/>
              </a:ext>
            </a:extLst>
          </p:cNvPr>
          <p:cNvPicPr>
            <a:picLocks noChangeAspect="1"/>
          </p:cNvPicPr>
          <p:nvPr/>
        </p:nvPicPr>
        <p:blipFill>
          <a:blip r:embed="rId3"/>
          <a:stretch>
            <a:fillRect/>
          </a:stretch>
        </p:blipFill>
        <p:spPr>
          <a:xfrm>
            <a:off x="147376" y="164293"/>
            <a:ext cx="11897248" cy="945868"/>
          </a:xfrm>
          <a:prstGeom prst="rect">
            <a:avLst/>
          </a:prstGeom>
        </p:spPr>
      </p:pic>
      <p:pic>
        <p:nvPicPr>
          <p:cNvPr id="5" name="Image 4">
            <a:extLst>
              <a:ext uri="{FF2B5EF4-FFF2-40B4-BE49-F238E27FC236}">
                <a16:creationId xmlns:a16="http://schemas.microsoft.com/office/drawing/2014/main" id="{83293744-CAB9-3526-28FF-D80A102EA2FB}"/>
              </a:ext>
            </a:extLst>
          </p:cNvPr>
          <p:cNvPicPr>
            <a:picLocks noChangeAspect="1"/>
          </p:cNvPicPr>
          <p:nvPr/>
        </p:nvPicPr>
        <p:blipFill>
          <a:blip r:embed="rId4"/>
          <a:stretch>
            <a:fillRect/>
          </a:stretch>
        </p:blipFill>
        <p:spPr>
          <a:xfrm>
            <a:off x="147376" y="1293358"/>
            <a:ext cx="11714480" cy="4834095"/>
          </a:xfrm>
          <a:prstGeom prst="rect">
            <a:avLst/>
          </a:prstGeom>
        </p:spPr>
      </p:pic>
    </p:spTree>
    <p:extLst>
      <p:ext uri="{BB962C8B-B14F-4D97-AF65-F5344CB8AC3E}">
        <p14:creationId xmlns:p14="http://schemas.microsoft.com/office/powerpoint/2010/main" val="4129796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0F3CD-5079-54C9-20C2-95DEEB098A6A}"/>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089A9F2C-75C4-58DB-FE38-C9BA060B42AA}"/>
              </a:ext>
            </a:extLst>
          </p:cNvPr>
          <p:cNvPicPr>
            <a:picLocks noChangeAspect="1"/>
          </p:cNvPicPr>
          <p:nvPr/>
        </p:nvPicPr>
        <p:blipFill>
          <a:blip r:embed="rId3"/>
          <a:stretch>
            <a:fillRect/>
          </a:stretch>
        </p:blipFill>
        <p:spPr>
          <a:xfrm>
            <a:off x="254906" y="161195"/>
            <a:ext cx="8390347" cy="2187130"/>
          </a:xfrm>
          <a:prstGeom prst="rect">
            <a:avLst/>
          </a:prstGeom>
        </p:spPr>
      </p:pic>
      <p:pic>
        <p:nvPicPr>
          <p:cNvPr id="5" name="Image 4">
            <a:extLst>
              <a:ext uri="{FF2B5EF4-FFF2-40B4-BE49-F238E27FC236}">
                <a16:creationId xmlns:a16="http://schemas.microsoft.com/office/drawing/2014/main" id="{7F8DC05A-448E-484B-6760-1B81A327172E}"/>
              </a:ext>
            </a:extLst>
          </p:cNvPr>
          <p:cNvPicPr>
            <a:picLocks noChangeAspect="1"/>
          </p:cNvPicPr>
          <p:nvPr/>
        </p:nvPicPr>
        <p:blipFill>
          <a:blip r:embed="rId4"/>
          <a:stretch>
            <a:fillRect/>
          </a:stretch>
        </p:blipFill>
        <p:spPr>
          <a:xfrm>
            <a:off x="254906" y="2001165"/>
            <a:ext cx="11409680" cy="4440283"/>
          </a:xfrm>
          <a:prstGeom prst="rect">
            <a:avLst/>
          </a:prstGeom>
        </p:spPr>
      </p:pic>
    </p:spTree>
    <p:extLst>
      <p:ext uri="{BB962C8B-B14F-4D97-AF65-F5344CB8AC3E}">
        <p14:creationId xmlns:p14="http://schemas.microsoft.com/office/powerpoint/2010/main" val="1800968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211ED-969E-4730-E40C-36B70FBAA6C4}"/>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04DB11D1-903C-B91C-9B87-23EB98456FF4}"/>
              </a:ext>
            </a:extLst>
          </p:cNvPr>
          <p:cNvPicPr>
            <a:picLocks noChangeAspect="1"/>
          </p:cNvPicPr>
          <p:nvPr/>
        </p:nvPicPr>
        <p:blipFill>
          <a:blip r:embed="rId3"/>
          <a:stretch>
            <a:fillRect/>
          </a:stretch>
        </p:blipFill>
        <p:spPr>
          <a:xfrm>
            <a:off x="91440" y="152992"/>
            <a:ext cx="11968480" cy="1484923"/>
          </a:xfrm>
          <a:prstGeom prst="rect">
            <a:avLst/>
          </a:prstGeom>
        </p:spPr>
      </p:pic>
      <p:pic>
        <p:nvPicPr>
          <p:cNvPr id="7" name="Image 6">
            <a:extLst>
              <a:ext uri="{FF2B5EF4-FFF2-40B4-BE49-F238E27FC236}">
                <a16:creationId xmlns:a16="http://schemas.microsoft.com/office/drawing/2014/main" id="{6DD44E08-E51A-3EA9-0571-6D8CBE954EF7}"/>
              </a:ext>
            </a:extLst>
          </p:cNvPr>
          <p:cNvPicPr>
            <a:picLocks noChangeAspect="1"/>
          </p:cNvPicPr>
          <p:nvPr/>
        </p:nvPicPr>
        <p:blipFill>
          <a:blip r:embed="rId4"/>
          <a:stretch>
            <a:fillRect/>
          </a:stretch>
        </p:blipFill>
        <p:spPr>
          <a:xfrm>
            <a:off x="132080" y="1637915"/>
            <a:ext cx="7721600" cy="5107606"/>
          </a:xfrm>
          <a:prstGeom prst="rect">
            <a:avLst/>
          </a:prstGeom>
        </p:spPr>
      </p:pic>
    </p:spTree>
    <p:extLst>
      <p:ext uri="{BB962C8B-B14F-4D97-AF65-F5344CB8AC3E}">
        <p14:creationId xmlns:p14="http://schemas.microsoft.com/office/powerpoint/2010/main" val="2807424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58AFD-47EA-B44B-1062-138FE68A2217}"/>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F34E4524-A53D-FC4F-C84D-A08A9116E335}"/>
              </a:ext>
            </a:extLst>
          </p:cNvPr>
          <p:cNvPicPr>
            <a:picLocks noChangeAspect="1"/>
          </p:cNvPicPr>
          <p:nvPr/>
        </p:nvPicPr>
        <p:blipFill>
          <a:blip r:embed="rId3"/>
          <a:stretch>
            <a:fillRect/>
          </a:stretch>
        </p:blipFill>
        <p:spPr>
          <a:xfrm>
            <a:off x="172720" y="252927"/>
            <a:ext cx="11226800" cy="947175"/>
          </a:xfrm>
          <a:prstGeom prst="rect">
            <a:avLst/>
          </a:prstGeom>
        </p:spPr>
      </p:pic>
      <p:pic>
        <p:nvPicPr>
          <p:cNvPr id="6" name="Image 5">
            <a:extLst>
              <a:ext uri="{FF2B5EF4-FFF2-40B4-BE49-F238E27FC236}">
                <a16:creationId xmlns:a16="http://schemas.microsoft.com/office/drawing/2014/main" id="{6D56A831-1587-DF99-B973-E78B7BD17AD2}"/>
              </a:ext>
            </a:extLst>
          </p:cNvPr>
          <p:cNvPicPr>
            <a:picLocks noChangeAspect="1"/>
          </p:cNvPicPr>
          <p:nvPr/>
        </p:nvPicPr>
        <p:blipFill>
          <a:blip r:embed="rId4"/>
          <a:stretch>
            <a:fillRect/>
          </a:stretch>
        </p:blipFill>
        <p:spPr>
          <a:xfrm>
            <a:off x="172720" y="1493371"/>
            <a:ext cx="9502964" cy="3444538"/>
          </a:xfrm>
          <a:prstGeom prst="rect">
            <a:avLst/>
          </a:prstGeom>
        </p:spPr>
      </p:pic>
    </p:spTree>
    <p:extLst>
      <p:ext uri="{BB962C8B-B14F-4D97-AF65-F5344CB8AC3E}">
        <p14:creationId xmlns:p14="http://schemas.microsoft.com/office/powerpoint/2010/main" val="1018728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EC2F2-44EB-9248-B085-1B4215806B95}"/>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9CFEC181-3461-EDDB-E236-E8BF1ACDE37C}"/>
              </a:ext>
            </a:extLst>
          </p:cNvPr>
          <p:cNvPicPr>
            <a:picLocks noChangeAspect="1"/>
          </p:cNvPicPr>
          <p:nvPr/>
        </p:nvPicPr>
        <p:blipFill>
          <a:blip r:embed="rId3"/>
          <a:stretch>
            <a:fillRect/>
          </a:stretch>
        </p:blipFill>
        <p:spPr>
          <a:xfrm>
            <a:off x="223520" y="185713"/>
            <a:ext cx="11744960" cy="2159321"/>
          </a:xfrm>
          <a:prstGeom prst="rect">
            <a:avLst/>
          </a:prstGeom>
        </p:spPr>
      </p:pic>
      <p:pic>
        <p:nvPicPr>
          <p:cNvPr id="7" name="Image 6">
            <a:extLst>
              <a:ext uri="{FF2B5EF4-FFF2-40B4-BE49-F238E27FC236}">
                <a16:creationId xmlns:a16="http://schemas.microsoft.com/office/drawing/2014/main" id="{8F2D7AD0-A532-7EEB-4BC0-A71A11483CCA}"/>
              </a:ext>
            </a:extLst>
          </p:cNvPr>
          <p:cNvPicPr>
            <a:picLocks noChangeAspect="1"/>
          </p:cNvPicPr>
          <p:nvPr/>
        </p:nvPicPr>
        <p:blipFill>
          <a:blip r:embed="rId4"/>
          <a:stretch>
            <a:fillRect/>
          </a:stretch>
        </p:blipFill>
        <p:spPr>
          <a:xfrm>
            <a:off x="223520" y="2345034"/>
            <a:ext cx="7790683" cy="4361145"/>
          </a:xfrm>
          <a:prstGeom prst="rect">
            <a:avLst/>
          </a:prstGeom>
        </p:spPr>
      </p:pic>
    </p:spTree>
    <p:extLst>
      <p:ext uri="{BB962C8B-B14F-4D97-AF65-F5344CB8AC3E}">
        <p14:creationId xmlns:p14="http://schemas.microsoft.com/office/powerpoint/2010/main" val="1780089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677A6-6DF1-E3DF-0A2C-DAD60601ACE4}"/>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21E64041-6E63-AE5D-8633-746A3FAA13BD}"/>
              </a:ext>
            </a:extLst>
          </p:cNvPr>
          <p:cNvPicPr>
            <a:picLocks noChangeAspect="1"/>
          </p:cNvPicPr>
          <p:nvPr/>
        </p:nvPicPr>
        <p:blipFill>
          <a:blip r:embed="rId3"/>
          <a:stretch>
            <a:fillRect/>
          </a:stretch>
        </p:blipFill>
        <p:spPr>
          <a:xfrm>
            <a:off x="180870" y="196707"/>
            <a:ext cx="11830259" cy="822464"/>
          </a:xfrm>
          <a:prstGeom prst="rect">
            <a:avLst/>
          </a:prstGeom>
        </p:spPr>
      </p:pic>
      <p:pic>
        <p:nvPicPr>
          <p:cNvPr id="6" name="Image 5">
            <a:extLst>
              <a:ext uri="{FF2B5EF4-FFF2-40B4-BE49-F238E27FC236}">
                <a16:creationId xmlns:a16="http://schemas.microsoft.com/office/drawing/2014/main" id="{1B46E10B-4FC2-59C9-1EDE-14AB32D1AFD0}"/>
              </a:ext>
            </a:extLst>
          </p:cNvPr>
          <p:cNvPicPr>
            <a:picLocks noChangeAspect="1"/>
          </p:cNvPicPr>
          <p:nvPr/>
        </p:nvPicPr>
        <p:blipFill>
          <a:blip r:embed="rId4"/>
          <a:stretch>
            <a:fillRect/>
          </a:stretch>
        </p:blipFill>
        <p:spPr>
          <a:xfrm>
            <a:off x="180870" y="1145585"/>
            <a:ext cx="9259032" cy="5195487"/>
          </a:xfrm>
          <a:prstGeom prst="rect">
            <a:avLst/>
          </a:prstGeom>
        </p:spPr>
      </p:pic>
    </p:spTree>
    <p:extLst>
      <p:ext uri="{BB962C8B-B14F-4D97-AF65-F5344CB8AC3E}">
        <p14:creationId xmlns:p14="http://schemas.microsoft.com/office/powerpoint/2010/main" val="252912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7" name="Straight Connector 2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fr-FR" sz="5200" dirty="0"/>
              <a:t>L’IA est déjà omniprésente en RH …</a:t>
            </a:r>
          </a:p>
        </p:txBody>
      </p:sp>
      <p:pic>
        <p:nvPicPr>
          <p:cNvPr id="4" name="Image 3" descr="Une image contenant texte, capture d’écran, Police, nombre&#10;&#10;Description générée automatiquement">
            <a:extLst>
              <a:ext uri="{FF2B5EF4-FFF2-40B4-BE49-F238E27FC236}">
                <a16:creationId xmlns:a16="http://schemas.microsoft.com/office/drawing/2014/main" id="{BA8C1F2D-25E6-801E-3019-90D9F7351CA0}"/>
              </a:ext>
            </a:extLst>
          </p:cNvPr>
          <p:cNvPicPr>
            <a:picLocks noChangeAspect="1"/>
          </p:cNvPicPr>
          <p:nvPr/>
        </p:nvPicPr>
        <p:blipFill>
          <a:blip r:embed="rId3"/>
          <a:stretch>
            <a:fillRect/>
          </a:stretch>
        </p:blipFill>
        <p:spPr>
          <a:xfrm>
            <a:off x="1122137" y="772621"/>
            <a:ext cx="2857499" cy="2743200"/>
          </a:xfrm>
          <a:prstGeom prst="rect">
            <a:avLst/>
          </a:prstGeom>
        </p:spPr>
      </p:pic>
      <p:pic>
        <p:nvPicPr>
          <p:cNvPr id="8" name="Image 7" descr="Une image contenant texte, homme, Visage humain, capture d’écran&#10;&#10;Description générée automatiquement">
            <a:extLst>
              <a:ext uri="{FF2B5EF4-FFF2-40B4-BE49-F238E27FC236}">
                <a16:creationId xmlns:a16="http://schemas.microsoft.com/office/drawing/2014/main" id="{77B71AAA-9EBD-ED14-5816-0BCAF9A43A65}"/>
              </a:ext>
            </a:extLst>
          </p:cNvPr>
          <p:cNvPicPr>
            <a:picLocks noChangeAspect="1"/>
          </p:cNvPicPr>
          <p:nvPr/>
        </p:nvPicPr>
        <p:blipFill>
          <a:blip r:embed="rId4"/>
          <a:stretch>
            <a:fillRect/>
          </a:stretch>
        </p:blipFill>
        <p:spPr>
          <a:xfrm>
            <a:off x="4457293" y="954700"/>
            <a:ext cx="3292790" cy="2379041"/>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5F05CD7C-BC58-6817-C781-31A5AEBC6F88}"/>
              </a:ext>
            </a:extLst>
          </p:cNvPr>
          <p:cNvPicPr>
            <a:picLocks noChangeAspect="1"/>
          </p:cNvPicPr>
          <p:nvPr/>
        </p:nvPicPr>
        <p:blipFill>
          <a:blip r:embed="rId5"/>
          <a:stretch>
            <a:fillRect/>
          </a:stretch>
        </p:blipFill>
        <p:spPr>
          <a:xfrm>
            <a:off x="8015984" y="1358067"/>
            <a:ext cx="3292790" cy="1572307"/>
          </a:xfrm>
          <a:prstGeom prst="rect">
            <a:avLst/>
          </a:prstGeom>
        </p:spPr>
      </p:pic>
    </p:spTree>
    <p:extLst>
      <p:ext uri="{BB962C8B-B14F-4D97-AF65-F5344CB8AC3E}">
        <p14:creationId xmlns:p14="http://schemas.microsoft.com/office/powerpoint/2010/main" val="1786870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804672" y="5116529"/>
            <a:ext cx="10592174" cy="1000655"/>
          </a:xfrm>
        </p:spPr>
        <p:txBody>
          <a:bodyPr vert="horz" lIns="91440" tIns="45720" rIns="91440" bIns="45720" rtlCol="0" anchor="t">
            <a:normAutofit/>
          </a:bodyPr>
          <a:lstStyle/>
          <a:p>
            <a:r>
              <a:rPr lang="en-US" sz="4000" dirty="0">
                <a:solidFill>
                  <a:schemeClr val="tx2"/>
                </a:solidFill>
              </a:rPr>
              <a:t>Quelque part en 2025 …</a:t>
            </a:r>
          </a:p>
        </p:txBody>
      </p:sp>
      <p:pic>
        <p:nvPicPr>
          <p:cNvPr id="14" name="Image 13">
            <a:extLst>
              <a:ext uri="{FF2B5EF4-FFF2-40B4-BE49-F238E27FC236}">
                <a16:creationId xmlns:a16="http://schemas.microsoft.com/office/drawing/2014/main" id="{E83492FB-5C73-8C79-1C7C-0B398A68CFB6}"/>
              </a:ext>
            </a:extLst>
          </p:cNvPr>
          <p:cNvPicPr>
            <a:picLocks noChangeAspect="1"/>
          </p:cNvPicPr>
          <p:nvPr/>
        </p:nvPicPr>
        <p:blipFill>
          <a:blip r:embed="rId4"/>
          <a:srcRect l="611" r="2" b="2"/>
          <a:stretch/>
        </p:blipFill>
        <p:spPr>
          <a:xfrm>
            <a:off x="-1" y="10"/>
            <a:ext cx="12192001" cy="4201449"/>
          </a:xfrm>
          <a:prstGeom prst="rect">
            <a:avLst/>
          </a:prstGeom>
        </p:spPr>
      </p:pic>
      <p:grpSp>
        <p:nvGrpSpPr>
          <p:cNvPr id="31" name="Group 20">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32" name="Freeform: Shape 21">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33" name="Freeform: Shape 22">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4" name="Freeform: Shape 23">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8757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200" kern="1200" dirty="0">
                <a:solidFill>
                  <a:schemeClr val="tx1"/>
                </a:solidFill>
                <a:latin typeface="+mj-lt"/>
                <a:ea typeface="+mj-ea"/>
                <a:cs typeface="+mj-cs"/>
              </a:rPr>
              <a:t>Bonne </a:t>
            </a:r>
            <a:r>
              <a:rPr lang="en-US" sz="4200" kern="1200" dirty="0" err="1">
                <a:solidFill>
                  <a:schemeClr val="tx1"/>
                </a:solidFill>
                <a:latin typeface="+mj-lt"/>
                <a:ea typeface="+mj-ea"/>
                <a:cs typeface="+mj-cs"/>
              </a:rPr>
              <a:t>ou</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mauvaise</a:t>
            </a:r>
            <a:r>
              <a:rPr lang="en-US" sz="4200" kern="1200" dirty="0">
                <a:solidFill>
                  <a:schemeClr val="tx1"/>
                </a:solidFill>
                <a:latin typeface="+mj-lt"/>
                <a:ea typeface="+mj-ea"/>
                <a:cs typeface="+mj-cs"/>
              </a:rPr>
              <a:t> chose, la </a:t>
            </a:r>
            <a:r>
              <a:rPr lang="en-US" sz="4200" kern="1200" dirty="0" err="1">
                <a:solidFill>
                  <a:schemeClr val="tx1"/>
                </a:solidFill>
                <a:latin typeface="+mj-lt"/>
                <a:ea typeface="+mj-ea"/>
                <a:cs typeface="+mj-cs"/>
              </a:rPr>
              <a:t>réalité</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est</a:t>
            </a:r>
            <a:r>
              <a:rPr lang="en-US" sz="4200" kern="1200" dirty="0">
                <a:solidFill>
                  <a:schemeClr val="tx1"/>
                </a:solidFill>
                <a:latin typeface="+mj-lt"/>
                <a:ea typeface="+mj-ea"/>
                <a:cs typeface="+mj-cs"/>
              </a:rPr>
              <a:t> </a:t>
            </a:r>
            <a:r>
              <a:rPr lang="en-US" sz="4200" kern="1200" dirty="0" err="1">
                <a:solidFill>
                  <a:schemeClr val="tx1"/>
                </a:solidFill>
                <a:latin typeface="+mj-lt"/>
                <a:ea typeface="+mj-ea"/>
                <a:cs typeface="+mj-cs"/>
              </a:rPr>
              <a:t>là</a:t>
            </a:r>
            <a:endParaRPr lang="en-US" sz="4200" kern="1200" dirty="0">
              <a:solidFill>
                <a:schemeClr val="tx1"/>
              </a:solidFill>
              <a:latin typeface="+mj-lt"/>
              <a:ea typeface="+mj-ea"/>
              <a:cs typeface="+mj-cs"/>
            </a:endParaRP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s Enjeux Éthiques de l'Intelligence Artificielle : Une Exploration  Nécessaire">
            <a:extLst>
              <a:ext uri="{FF2B5EF4-FFF2-40B4-BE49-F238E27FC236}">
                <a16:creationId xmlns:a16="http://schemas.microsoft.com/office/drawing/2014/main" id="{228647D3-B2DD-ABC5-77AA-2AD44F1F2D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22492" y="1814943"/>
            <a:ext cx="5536001" cy="316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71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6" descr="Une image contenant texte, Police, typographie, conception&#10;&#10;Description générée automatiquement">
            <a:extLst>
              <a:ext uri="{FF2B5EF4-FFF2-40B4-BE49-F238E27FC236}">
                <a16:creationId xmlns:a16="http://schemas.microsoft.com/office/drawing/2014/main" id="{F8F48674-828E-1AC4-2798-D3F5A8E6EED7}"/>
              </a:ext>
            </a:extLst>
          </p:cNvPr>
          <p:cNvPicPr>
            <a:picLocks noChangeAspect="1"/>
          </p:cNvPicPr>
          <p:nvPr/>
        </p:nvPicPr>
        <p:blipFill>
          <a:blip r:embed="rId3"/>
          <a:stretch>
            <a:fillRect/>
          </a:stretch>
        </p:blipFill>
        <p:spPr>
          <a:xfrm>
            <a:off x="1129115" y="1548921"/>
            <a:ext cx="4724569" cy="732308"/>
          </a:xfrm>
          <a:prstGeom prst="rect">
            <a:avLst/>
          </a:prstGeom>
        </p:spPr>
      </p:pic>
      <p:cxnSp>
        <p:nvCxnSpPr>
          <p:cNvPr id="27" name="Straight Connector 2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Image 2" descr="Une image contenant texte, capture d’écran, Police, Magenta&#10;&#10;Description générée automatiquement">
            <a:extLst>
              <a:ext uri="{FF2B5EF4-FFF2-40B4-BE49-F238E27FC236}">
                <a16:creationId xmlns:a16="http://schemas.microsoft.com/office/drawing/2014/main" id="{A16FFBD4-BF2A-B2DC-2B5E-EE442008E789}"/>
              </a:ext>
            </a:extLst>
          </p:cNvPr>
          <p:cNvPicPr>
            <a:picLocks noChangeAspect="1"/>
          </p:cNvPicPr>
          <p:nvPr/>
        </p:nvPicPr>
        <p:blipFill>
          <a:blip r:embed="rId4"/>
          <a:stretch>
            <a:fillRect/>
          </a:stretch>
        </p:blipFill>
        <p:spPr>
          <a:xfrm>
            <a:off x="6338316" y="1595602"/>
            <a:ext cx="4732940" cy="638947"/>
          </a:xfrm>
          <a:prstGeom prst="rect">
            <a:avLst/>
          </a:prstGeom>
        </p:spPr>
      </p:pic>
      <p:cxnSp>
        <p:nvCxnSpPr>
          <p:cNvPr id="29" name="Straight Connector 2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Image 8" descr="Une image contenant texte, Police, Graphique, logo&#10;&#10;Description générée automatiquement">
            <a:extLst>
              <a:ext uri="{FF2B5EF4-FFF2-40B4-BE49-F238E27FC236}">
                <a16:creationId xmlns:a16="http://schemas.microsoft.com/office/drawing/2014/main" id="{9739829A-4CAE-C22A-2878-C295731D1DF8}"/>
              </a:ext>
            </a:extLst>
          </p:cNvPr>
          <p:cNvPicPr>
            <a:picLocks noChangeAspect="1"/>
          </p:cNvPicPr>
          <p:nvPr/>
        </p:nvPicPr>
        <p:blipFill>
          <a:blip r:embed="rId5"/>
          <a:stretch>
            <a:fillRect/>
          </a:stretch>
        </p:blipFill>
        <p:spPr>
          <a:xfrm>
            <a:off x="1129115" y="4554470"/>
            <a:ext cx="4724569" cy="779554"/>
          </a:xfrm>
          <a:prstGeom prst="rect">
            <a:avLst/>
          </a:prstGeom>
        </p:spPr>
      </p:pic>
      <p:pic>
        <p:nvPicPr>
          <p:cNvPr id="5" name="Image 4" descr="Une image contenant texte, capture d’écran, Police, Bleu électrique&#10;&#10;Description générée automatiquement">
            <a:extLst>
              <a:ext uri="{FF2B5EF4-FFF2-40B4-BE49-F238E27FC236}">
                <a16:creationId xmlns:a16="http://schemas.microsoft.com/office/drawing/2014/main" id="{A60B62F0-74EF-0F02-8C4D-AFFF82DBC52C}"/>
              </a:ext>
            </a:extLst>
          </p:cNvPr>
          <p:cNvPicPr>
            <a:picLocks noChangeAspect="1"/>
          </p:cNvPicPr>
          <p:nvPr/>
        </p:nvPicPr>
        <p:blipFill>
          <a:blip r:embed="rId6"/>
          <a:stretch>
            <a:fillRect/>
          </a:stretch>
        </p:blipFill>
        <p:spPr>
          <a:xfrm>
            <a:off x="6338316" y="4184864"/>
            <a:ext cx="4732940" cy="1526372"/>
          </a:xfrm>
          <a:prstGeom prst="rect">
            <a:avLst/>
          </a:prstGeom>
        </p:spPr>
      </p:pic>
    </p:spTree>
    <p:extLst>
      <p:ext uri="{BB962C8B-B14F-4D97-AF65-F5344CB8AC3E}">
        <p14:creationId xmlns:p14="http://schemas.microsoft.com/office/powerpoint/2010/main" val="162609604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0B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5225</TotalTime>
  <Words>3981</Words>
  <Application>Microsoft Office PowerPoint</Application>
  <PresentationFormat>Grand écran</PresentationFormat>
  <Paragraphs>448</Paragraphs>
  <Slides>58</Slides>
  <Notes>53</Notes>
  <HiddenSlides>0</HiddenSlides>
  <MMClips>2</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58</vt:i4>
      </vt:variant>
    </vt:vector>
  </HeadingPairs>
  <TitlesOfParts>
    <vt:vector size="70" baseType="lpstr">
      <vt:lpstr>-apple-system</vt:lpstr>
      <vt:lpstr>Aptos</vt:lpstr>
      <vt:lpstr>Aptos Display</vt:lpstr>
      <vt:lpstr>Arial</vt:lpstr>
      <vt:lpstr>Arial</vt:lpstr>
      <vt:lpstr>Google Sans</vt:lpstr>
      <vt:lpstr>Lucida Grande</vt:lpstr>
      <vt:lpstr>Roboto</vt:lpstr>
      <vt:lpstr>Söhne</vt:lpstr>
      <vt:lpstr>source-serif-pro</vt:lpstr>
      <vt:lpstr>Wingdings</vt:lpstr>
      <vt:lpstr>Thème Office</vt:lpstr>
      <vt:lpstr>Pour une IA plus responsable en RH</vt:lpstr>
      <vt:lpstr>Agenda de la présentation</vt:lpstr>
      <vt:lpstr>Qui suis-je ?</vt:lpstr>
      <vt:lpstr>Présentation PowerPoint</vt:lpstr>
      <vt:lpstr>Mettons la table</vt:lpstr>
      <vt:lpstr>L’IA est déjà omniprésente en RH …</vt:lpstr>
      <vt:lpstr>Quelque part en 2025 …</vt:lpstr>
      <vt:lpstr>Bonne ou mauvaise chose, la réalité est là</vt:lpstr>
      <vt:lpstr>Présentation PowerPoint</vt:lpstr>
      <vt:lpstr>Plongeons dans le sujet de mon mémoire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Démo prototype</vt:lpstr>
      <vt:lpstr>Présentation PowerPoint</vt:lpstr>
      <vt:lpstr>Présentation PowerPoint</vt:lpstr>
      <vt:lpstr>Et la suite ?</vt:lpstr>
      <vt:lpstr>Présentation PowerPoint</vt:lpstr>
      <vt:lpstr>Merci !</vt:lpstr>
      <vt:lpstr>Présentation PowerPoint</vt:lpstr>
      <vt:lpstr>Présentation PowerPoint</vt:lpstr>
      <vt:lpstr>Présentation PowerPoint</vt:lpstr>
      <vt:lpstr>Annexe sur les LLM</vt:lpstr>
      <vt:lpstr>LLM Quiz</vt:lpstr>
      <vt:lpstr>A quoi cela sert-il ?</vt:lpstr>
      <vt:lpstr>Traduction fine</vt:lpstr>
      <vt:lpstr>Experts</vt:lpstr>
      <vt:lpstr>Au cœur de tout</vt:lpstr>
      <vt:lpstr>Où en sommes-nous ?</vt:lpstr>
      <vt:lpstr>Retour sur l’histoire</vt:lpstr>
      <vt:lpstr>Sous le capot</vt:lpstr>
      <vt:lpstr>Sous le capot</vt:lpstr>
      <vt:lpstr>Où en sommes-nous ?</vt:lpstr>
      <vt:lpstr>La forêt</vt:lpstr>
      <vt:lpstr>La diète en image</vt:lpstr>
      <vt:lpstr>Où en sommes-nous ?</vt:lpstr>
      <vt:lpstr>Jouer avec chez soi !</vt:lpstr>
      <vt:lpstr>Où en sommes-nous ?</vt:lpstr>
      <vt:lpstr>Et maintenant où va-t-on ?</vt:lpstr>
      <vt:lpstr>Merci !</vt:lpstr>
      <vt:lpstr>Pour aller plus loin</vt:lpstr>
      <vt:lpstr>RAG, Prompting, Fine-tuning</vt:lpstr>
      <vt:lpstr>Retrieval-Augmented Generation</vt:lpstr>
      <vt:lpstr>Quantification</vt:lpstr>
      <vt:lpstr>Fine-tuning efficace, LoRA, QLoRA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Denis Lemarchand</dc:creator>
  <cp:lastModifiedBy>Denis Lemarchand</cp:lastModifiedBy>
  <cp:revision>32</cp:revision>
  <dcterms:created xsi:type="dcterms:W3CDTF">2024-03-14T12:31:15Z</dcterms:created>
  <dcterms:modified xsi:type="dcterms:W3CDTF">2025-04-13T15:26:02Z</dcterms:modified>
</cp:coreProperties>
</file>